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48" r:id="rId3"/>
    <p:sldId id="317" r:id="rId4"/>
    <p:sldId id="258" r:id="rId5"/>
    <p:sldId id="352" r:id="rId6"/>
    <p:sldId id="340" r:id="rId7"/>
    <p:sldId id="312" r:id="rId8"/>
    <p:sldId id="322" r:id="rId9"/>
    <p:sldId id="300" r:id="rId10"/>
    <p:sldId id="274" r:id="rId11"/>
    <p:sldId id="288" r:id="rId12"/>
    <p:sldId id="293" r:id="rId13"/>
    <p:sldId id="311" r:id="rId14"/>
    <p:sldId id="309" r:id="rId15"/>
    <p:sldId id="306" r:id="rId16"/>
    <p:sldId id="341" r:id="rId17"/>
    <p:sldId id="342" r:id="rId18"/>
    <p:sldId id="329" r:id="rId19"/>
    <p:sldId id="349" r:id="rId20"/>
    <p:sldId id="330" r:id="rId21"/>
    <p:sldId id="351" r:id="rId22"/>
    <p:sldId id="344" r:id="rId23"/>
    <p:sldId id="345" r:id="rId24"/>
    <p:sldId id="350" r:id="rId25"/>
    <p:sldId id="291" r:id="rId26"/>
    <p:sldId id="292" r:id="rId27"/>
    <p:sldId id="331" r:id="rId28"/>
    <p:sldId id="346" r:id="rId29"/>
    <p:sldId id="347" r:id="rId30"/>
    <p:sldId id="261" r:id="rId31"/>
  </p:sldIdLst>
  <p:sldSz cx="12192000" cy="6858000"/>
  <p:notesSz cx="6858000" cy="9144000"/>
  <p:embeddedFontLst>
    <p:embeddedFont>
      <p:font typeface="HK Nova Medium Narrow" panose="020B0604020202020204" charset="0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바른고딕" panose="020B0600000101010101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1D1D1"/>
    <a:srgbClr val="2F5597"/>
    <a:srgbClr val="7A8B98"/>
    <a:srgbClr val="738694"/>
    <a:srgbClr val="E2F0D9"/>
    <a:srgbClr val="216BA9"/>
    <a:srgbClr val="8FA2D4"/>
    <a:srgbClr val="3B64AD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67552" autoAdjust="0"/>
  </p:normalViewPr>
  <p:slideViewPr>
    <p:cSldViewPr snapToGrid="0">
      <p:cViewPr varScale="1">
        <p:scale>
          <a:sx n="58" d="100"/>
          <a:sy n="58" d="100"/>
        </p:scale>
        <p:origin x="1800" y="4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87F4D57-BFAD-4C73-A815-A22266AD8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FAB18B0-8F0B-4DD3-B34E-0656C0FDF1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14224-7DA7-4560-9ED5-4C0A443F67D5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16F1D23-DA41-455B-8AB3-D9382951FA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70D3B45-5CA5-41E4-B05E-AE86C2318D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AB4FE-AB00-4D6E-8400-F19A975A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466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K Nova Medium Narrow" panose="00000606000000000000" pitchFamily="2" charset="0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K Nova Medium Narrow" panose="00000606000000000000" pitchFamily="2" charset="0"/>
              </a:defRPr>
            </a:lvl1pPr>
          </a:lstStyle>
          <a:p>
            <a:fld id="{733D9873-24E9-4F0D-90A4-C83C63679F42}" type="datetimeFigureOut">
              <a:rPr lang="ko-KR" altLang="en-US" smtClean="0"/>
              <a:pPr/>
              <a:t>2018-12-07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K Nova Medium Narrow" panose="00000606000000000000" pitchFamily="2" charset="0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K Nova Medium Narrow" panose="00000606000000000000" pitchFamily="2" charset="0"/>
              </a:defRPr>
            </a:lvl1pPr>
          </a:lstStyle>
          <a:p>
            <a:fld id="{4F15EEDC-2D37-40D0-9D16-329FE62725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1645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HK Nova Medium Narrow" panose="00000606000000000000" pitchFamily="2" charset="0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endParaRPr lang="en-US" altLang="ko-KR" dirty="0"/>
          </a:p>
          <a:p>
            <a:r>
              <a:rPr lang="en-US" altLang="ko-KR" dirty="0"/>
              <a:t>Z-Wave</a:t>
            </a:r>
            <a:r>
              <a:rPr lang="ko-KR" altLang="en-US" dirty="0"/>
              <a:t> 프로토콜과 제품에 대한 취약점 분석 발표를 </a:t>
            </a:r>
            <a:r>
              <a:rPr lang="ko-KR" altLang="en-US"/>
              <a:t>맡은 </a:t>
            </a:r>
            <a:r>
              <a:rPr lang="ko-KR" altLang="en-US" smtClean="0"/>
              <a:t>임지환입니다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6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키 교환 과정을 좀 더 자세히 설명 드리자면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키 교환을 시작한다고 알리는 프레임과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네트워크 키를 암호화하여 교환하는 프레임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네트워크 키를 수신 후 암호화 하는 프레임으로 구성됩니다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734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코드분석을 통하여 </a:t>
            </a:r>
            <a:r>
              <a:rPr lang="en-US" altLang="ko-KR" dirty="0"/>
              <a:t>3</a:t>
            </a:r>
            <a:r>
              <a:rPr lang="ko-KR" altLang="en-US" dirty="0"/>
              <a:t>개의 값을 알아내는데 성공하였고 </a:t>
            </a:r>
            <a:r>
              <a:rPr lang="en-US" altLang="ko-KR" dirty="0" err="1"/>
              <a:t>Kn</a:t>
            </a:r>
            <a:r>
              <a:rPr lang="ko-KR" altLang="en-US" dirty="0"/>
              <a:t>은 </a:t>
            </a:r>
            <a:r>
              <a:rPr lang="en-US" altLang="ko-KR" dirty="0"/>
              <a:t>16Byte 0, </a:t>
            </a:r>
            <a:r>
              <a:rPr lang="ko-KR" altLang="en-US" dirty="0"/>
              <a:t>그리고 빨간색 박스로 </a:t>
            </a:r>
            <a:r>
              <a:rPr lang="ko-KR" altLang="en-US" dirty="0" err="1"/>
              <a:t>표시되어있는</a:t>
            </a:r>
            <a:r>
              <a:rPr lang="ko-KR" altLang="en-US" dirty="0"/>
              <a:t> 부분이 바로 </a:t>
            </a:r>
            <a:r>
              <a:rPr lang="en-US" altLang="ko-KR" dirty="0"/>
              <a:t>Passwd </a:t>
            </a:r>
            <a:r>
              <a:rPr lang="ko-KR" altLang="en-US" dirty="0"/>
              <a:t>값입니다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개의 값을 알고 있다면 </a:t>
            </a:r>
            <a:r>
              <a:rPr lang="ko-KR" altLang="en-US" dirty="0" err="1"/>
              <a:t>스니핑을</a:t>
            </a:r>
            <a:r>
              <a:rPr lang="ko-KR" altLang="en-US" dirty="0"/>
              <a:t> 통하여 네트워크 키를 탈취할 수 있고 이 네트워크 키를 이용하여서 정상적인 </a:t>
            </a:r>
            <a:r>
              <a:rPr lang="en-US" altLang="ko-KR" dirty="0"/>
              <a:t>S0 </a:t>
            </a:r>
            <a:r>
              <a:rPr lang="ko-KR" altLang="en-US" dirty="0"/>
              <a:t>프레임을 생성할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0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 암호화 과정에서 사용되는 네트워크 키를 어떻게 탈취할지에 대해서 많은 고민을 하였는데요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페어링</a:t>
            </a:r>
            <a:r>
              <a:rPr lang="ko-KR" altLang="en-US" dirty="0"/>
              <a:t> 과정에서 키를 교환하기 때문에 </a:t>
            </a:r>
            <a:r>
              <a:rPr lang="ko-KR" altLang="en-US" dirty="0" err="1"/>
              <a:t>페어링</a:t>
            </a:r>
            <a:r>
              <a:rPr lang="ko-KR" altLang="en-US" dirty="0"/>
              <a:t> 과정부터</a:t>
            </a:r>
            <a:r>
              <a:rPr lang="ko-KR" altLang="en-US" baseline="0" dirty="0"/>
              <a:t> 프레임을 </a:t>
            </a:r>
            <a:r>
              <a:rPr lang="ko-KR" altLang="en-US" baseline="0" dirty="0" err="1"/>
              <a:t>스니핑</a:t>
            </a:r>
            <a:r>
              <a:rPr lang="ko-KR" altLang="en-US" baseline="0" dirty="0"/>
              <a:t> 하여 탈취하거나</a:t>
            </a:r>
            <a:endParaRPr lang="en-US" altLang="ko-KR" baseline="0" dirty="0"/>
          </a:p>
          <a:p>
            <a:r>
              <a:rPr lang="en-US" altLang="ko-KR" baseline="0" dirty="0"/>
              <a:t>Dos Attack</a:t>
            </a:r>
            <a:r>
              <a:rPr lang="ko-KR" altLang="en-US" baseline="0" dirty="0"/>
              <a:t>을 통하여 서비스를 비정상적으로 동작 시킨 뒤 초기화 및 재 페어링을 유도하여 네트워크 키를 탈취할 수 있을 것이라고 생각을 하였고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63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 페어링을 유도하기 위한 </a:t>
            </a:r>
            <a:r>
              <a:rPr lang="en-US" altLang="ko-KR" dirty="0"/>
              <a:t>Dos Attack</a:t>
            </a:r>
            <a:r>
              <a:rPr lang="ko-KR" altLang="en-US" dirty="0"/>
              <a:t>은 프레임을 분할하여 전송하는 </a:t>
            </a:r>
            <a:r>
              <a:rPr lang="en-US" altLang="ko-KR" dirty="0"/>
              <a:t>First Segment</a:t>
            </a:r>
            <a:r>
              <a:rPr lang="ko-KR" altLang="en-US" dirty="0"/>
              <a:t>와 </a:t>
            </a:r>
            <a:r>
              <a:rPr lang="en-US" altLang="ko-KR" dirty="0"/>
              <a:t>Sub Segment</a:t>
            </a:r>
            <a:r>
              <a:rPr lang="ko-KR" altLang="en-US" dirty="0"/>
              <a:t> 기능을 이용하여 지속적으로 분할된 프레임을 전송하고</a:t>
            </a:r>
            <a:endParaRPr lang="en-US" altLang="ko-KR" dirty="0"/>
          </a:p>
          <a:p>
            <a:r>
              <a:rPr lang="ko-KR" altLang="en-US" dirty="0"/>
              <a:t>이를 병합하느라 컨트롤러가 오버헤드가 발생하면서 정상적인 알림이나 제어 명령어를 수신하지 못하는 것을 확인하였습니다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964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그리고 </a:t>
            </a:r>
            <a:r>
              <a:rPr lang="en-US" altLang="ko-KR" dirty="0">
                <a:solidFill>
                  <a:srgbClr val="FF0000"/>
                </a:solidFill>
              </a:rPr>
              <a:t>S0</a:t>
            </a:r>
            <a:r>
              <a:rPr lang="ko-KR" altLang="en-US" dirty="0">
                <a:solidFill>
                  <a:srgbClr val="FF0000"/>
                </a:solidFill>
              </a:rPr>
              <a:t>에서 원격 제어를 하기 위해서는 </a:t>
            </a:r>
            <a:r>
              <a:rPr lang="en-US" altLang="ko-KR" dirty="0">
                <a:solidFill>
                  <a:srgbClr val="FF0000"/>
                </a:solidFill>
              </a:rPr>
              <a:t>Nonce </a:t>
            </a:r>
            <a:r>
              <a:rPr lang="ko-KR" altLang="en-US" dirty="0">
                <a:solidFill>
                  <a:srgbClr val="FF0000"/>
                </a:solidFill>
              </a:rPr>
              <a:t>값을 주고 받은 뒤 </a:t>
            </a:r>
            <a:r>
              <a:rPr lang="en-US" altLang="ko-KR" dirty="0">
                <a:solidFill>
                  <a:srgbClr val="FF0000"/>
                </a:solidFill>
              </a:rPr>
              <a:t>Nonce </a:t>
            </a:r>
            <a:r>
              <a:rPr lang="ko-KR" altLang="en-US" dirty="0">
                <a:solidFill>
                  <a:srgbClr val="FF0000"/>
                </a:solidFill>
              </a:rPr>
              <a:t>값과 네트워크 키 값으로 </a:t>
            </a:r>
            <a:r>
              <a:rPr lang="ko-KR" altLang="en-US" dirty="0" err="1">
                <a:solidFill>
                  <a:srgbClr val="FF0000"/>
                </a:solidFill>
              </a:rPr>
              <a:t>암호호</a:t>
            </a:r>
            <a:r>
              <a:rPr lang="ko-KR" altLang="en-US" dirty="0">
                <a:solidFill>
                  <a:srgbClr val="FF0000"/>
                </a:solidFill>
              </a:rPr>
              <a:t> 한 명령을 노드에게 보내주게 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/>
              <a:t>이를 수신 받은 노드는 자신이 가지고 있는 네트워크 키를 이용하여 복호화 한 뒤 정상적인 명령이라면 해당 제어명령을 수행하는데요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651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가 </a:t>
            </a:r>
            <a:r>
              <a:rPr lang="en-US" altLang="ko-KR" dirty="0"/>
              <a:t>Nonce</a:t>
            </a:r>
            <a:r>
              <a:rPr lang="ko-KR" altLang="en-US" dirty="0"/>
              <a:t>값을 준 뒤에 해당 </a:t>
            </a:r>
            <a:r>
              <a:rPr lang="en-US" altLang="ko-KR" dirty="0"/>
              <a:t>Nonce </a:t>
            </a:r>
            <a:r>
              <a:rPr lang="ko-KR" altLang="en-US" dirty="0"/>
              <a:t>값을 이용하여 암호화 한 프레임을 기다리는 시간이 최대 </a:t>
            </a:r>
            <a:r>
              <a:rPr lang="en-US" altLang="ko-KR" dirty="0"/>
              <a:t>3</a:t>
            </a:r>
            <a:r>
              <a:rPr lang="ko-KR" altLang="en-US" dirty="0"/>
              <a:t>초였습니다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기존에 사용하던 </a:t>
            </a:r>
            <a:r>
              <a:rPr lang="en-US" altLang="ko-KR" dirty="0"/>
              <a:t>PC Controller</a:t>
            </a:r>
            <a:r>
              <a:rPr lang="ko-KR" altLang="en-US" dirty="0"/>
              <a:t>를 이용해서는 시간적인 문제로 힘들 것이라고 생각하였고 다른 </a:t>
            </a:r>
            <a:r>
              <a:rPr lang="en-US" altLang="ko-KR" dirty="0"/>
              <a:t>Z-Wave Software</a:t>
            </a:r>
            <a:r>
              <a:rPr lang="ko-KR" altLang="en-US" dirty="0"/>
              <a:t>를 찾아보던 중에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58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Lib dotnet</a:t>
            </a:r>
            <a:r>
              <a:rPr lang="ko-KR" altLang="en-US" dirty="0"/>
              <a:t>이라는 </a:t>
            </a:r>
            <a:r>
              <a:rPr lang="en-US" altLang="ko-KR" dirty="0"/>
              <a:t>CMD </a:t>
            </a:r>
            <a:r>
              <a:rPr lang="ko-KR" altLang="en-US" dirty="0"/>
              <a:t>기반의 프로그램을 발견하였습니다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 프로그램은 </a:t>
            </a:r>
            <a:r>
              <a:rPr lang="en-US" altLang="ko-KR" dirty="0"/>
              <a:t>Nonce Security </a:t>
            </a:r>
            <a:r>
              <a:rPr lang="ko-KR" altLang="en-US" dirty="0"/>
              <a:t>모드에 대해서만 지원하는 간단한  프로그램이었는데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60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코드분석을 통해서 </a:t>
            </a:r>
            <a:r>
              <a:rPr lang="en-US" altLang="ko-KR" dirty="0"/>
              <a:t>S0</a:t>
            </a:r>
            <a:r>
              <a:rPr lang="ko-KR" altLang="en-US" dirty="0"/>
              <a:t>를 제어할 수 있는 소프트웨어로 개발을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CMD </a:t>
            </a:r>
            <a:r>
              <a:rPr lang="ko-KR" altLang="en-US" dirty="0"/>
              <a:t>창의 </a:t>
            </a:r>
            <a:r>
              <a:rPr lang="en-US" altLang="ko-KR" dirty="0"/>
              <a:t>10</a:t>
            </a:r>
            <a:r>
              <a:rPr lang="ko-KR" altLang="en-US" dirty="0"/>
              <a:t>번 </a:t>
            </a:r>
            <a:r>
              <a:rPr lang="en-US" altLang="ko-KR" dirty="0"/>
              <a:t>11</a:t>
            </a:r>
            <a:r>
              <a:rPr lang="ko-KR" altLang="en-US" dirty="0"/>
              <a:t>번 </a:t>
            </a:r>
            <a:r>
              <a:rPr lang="en-US" altLang="ko-KR" dirty="0"/>
              <a:t>A, B Company</a:t>
            </a:r>
            <a:r>
              <a:rPr lang="ko-KR" altLang="en-US" dirty="0"/>
              <a:t>로 네트워크 키를 설정한 뒤 특정 회사의 제품이 갖고 있는 명령어를 입력하게 되면</a:t>
            </a:r>
            <a:endParaRPr lang="en-US" altLang="ko-KR" dirty="0"/>
          </a:p>
          <a:p>
            <a:r>
              <a:rPr lang="ko-KR" altLang="en-US" dirty="0"/>
              <a:t>자동으로 </a:t>
            </a:r>
            <a:r>
              <a:rPr lang="en-US" altLang="ko-KR" dirty="0"/>
              <a:t>Nonce Get</a:t>
            </a:r>
            <a:r>
              <a:rPr lang="ko-KR" altLang="en-US" dirty="0"/>
              <a:t>을 보낸 뒤 </a:t>
            </a:r>
            <a:r>
              <a:rPr lang="en-US" altLang="ko-KR" dirty="0"/>
              <a:t>Nonce </a:t>
            </a:r>
            <a:r>
              <a:rPr lang="ko-KR" altLang="en-US" dirty="0"/>
              <a:t>입력 대기 상태로 들어가게 구현하였고</a:t>
            </a:r>
            <a:endParaRPr lang="en-US" altLang="ko-KR" dirty="0"/>
          </a:p>
          <a:p>
            <a:r>
              <a:rPr lang="en-US" altLang="ko-KR" dirty="0"/>
              <a:t>Nonce </a:t>
            </a:r>
            <a:r>
              <a:rPr lang="ko-KR" altLang="en-US" dirty="0"/>
              <a:t>값을 입력을 해주면 미리 설정한 네트워크 키 값을 이용하여 제어 메시지를 암호화하여 전송하게 되고 </a:t>
            </a:r>
            <a:r>
              <a:rPr lang="en-US" altLang="ko-KR" dirty="0"/>
              <a:t>3</a:t>
            </a:r>
            <a:r>
              <a:rPr lang="ko-KR" altLang="en-US" dirty="0"/>
              <a:t>초안에 </a:t>
            </a:r>
            <a:r>
              <a:rPr lang="en-US" altLang="ko-KR" dirty="0"/>
              <a:t>S0 </a:t>
            </a:r>
            <a:r>
              <a:rPr lang="ko-KR" altLang="en-US" dirty="0"/>
              <a:t>제품을 제어할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95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이제 영상을 통해서 확인해보도록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434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! </a:t>
            </a:r>
            <a:r>
              <a:rPr lang="ko-KR" altLang="en-US" dirty="0"/>
              <a:t>그리고 아직 연구중인 부분에 대해서 </a:t>
            </a:r>
            <a:r>
              <a:rPr lang="ko-KR" altLang="en-US" dirty="0" err="1"/>
              <a:t>설명드리자면</a:t>
            </a:r>
            <a:endParaRPr lang="en-US" altLang="ko-KR" dirty="0"/>
          </a:p>
          <a:p>
            <a:r>
              <a:rPr lang="ko-KR" altLang="en-US" dirty="0"/>
              <a:t>먼저 악성 펌웨어를 </a:t>
            </a:r>
            <a:r>
              <a:rPr lang="en-US" altLang="ko-KR" dirty="0"/>
              <a:t>Z-Wave</a:t>
            </a:r>
            <a:r>
              <a:rPr lang="ko-KR" altLang="en-US" dirty="0"/>
              <a:t>를 이용하여 업로드하고 제어할 수 있는 </a:t>
            </a:r>
            <a:r>
              <a:rPr lang="en-US" altLang="ko-KR" dirty="0"/>
              <a:t>FOTA</a:t>
            </a:r>
            <a:r>
              <a:rPr lang="ko-KR" altLang="en-US" dirty="0"/>
              <a:t>와 </a:t>
            </a:r>
            <a:r>
              <a:rPr lang="en-US" altLang="ko-KR" dirty="0"/>
              <a:t>WIFI </a:t>
            </a:r>
            <a:r>
              <a:rPr lang="ko-KR" altLang="en-US" dirty="0"/>
              <a:t>패킷을 이용하여 컨트롤러가 </a:t>
            </a:r>
            <a:r>
              <a:rPr lang="en-US" altLang="ko-KR" dirty="0"/>
              <a:t>ADD </a:t>
            </a:r>
            <a:r>
              <a:rPr lang="ko-KR" altLang="en-US" dirty="0"/>
              <a:t>모드에 들어가는 </a:t>
            </a:r>
            <a:r>
              <a:rPr lang="en-US" altLang="ko-KR" dirty="0"/>
              <a:t>Remote Add Mode control </a:t>
            </a:r>
            <a:r>
              <a:rPr lang="ko-KR" altLang="en-US" dirty="0"/>
              <a:t>그리고 </a:t>
            </a:r>
            <a:r>
              <a:rPr lang="en-US" altLang="ko-KR" dirty="0"/>
              <a:t>s0</a:t>
            </a:r>
            <a:r>
              <a:rPr lang="ko-KR" altLang="en-US" dirty="0"/>
              <a:t>의 몇몇 문제점들을 보안한 </a:t>
            </a:r>
            <a:r>
              <a:rPr lang="en-US" altLang="ko-KR" dirty="0"/>
              <a:t>s2</a:t>
            </a:r>
            <a:r>
              <a:rPr lang="ko-KR" altLang="en-US" dirty="0"/>
              <a:t>에 대해서도 분석을 진행하고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가지 내용을 지금 부터 조금 더 자세하게 설명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0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비오비</a:t>
            </a:r>
            <a:r>
              <a:rPr lang="ko-KR" altLang="en-US" dirty="0"/>
              <a:t> </a:t>
            </a:r>
            <a:r>
              <a:rPr lang="en-US" altLang="ko-KR" dirty="0"/>
              <a:t>+ 5</a:t>
            </a:r>
            <a:r>
              <a:rPr lang="ko-KR" altLang="en-US" dirty="0"/>
              <a:t>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90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FOTA </a:t>
            </a:r>
            <a:r>
              <a:rPr lang="ko-KR" altLang="en-US" dirty="0"/>
              <a:t>같은 경우에는 처음에 </a:t>
            </a:r>
            <a:r>
              <a:rPr lang="en-US" altLang="ko-KR" dirty="0"/>
              <a:t>Firmware</a:t>
            </a:r>
            <a:r>
              <a:rPr lang="ko-KR" altLang="en-US" dirty="0"/>
              <a:t>와 </a:t>
            </a:r>
            <a:r>
              <a:rPr lang="en-US" altLang="ko-KR" dirty="0"/>
              <a:t>Firmware Update </a:t>
            </a:r>
            <a:r>
              <a:rPr lang="ko-KR" altLang="en-US" dirty="0"/>
              <a:t>모드와 관련된 데이터를 주고받는데</a:t>
            </a:r>
            <a:endParaRPr lang="en-US" altLang="ko-KR" dirty="0"/>
          </a:p>
          <a:p>
            <a:r>
              <a:rPr lang="ko-KR" altLang="en-US" dirty="0"/>
              <a:t>그 이후에 </a:t>
            </a:r>
            <a:r>
              <a:rPr lang="en-US" altLang="ko-KR" dirty="0"/>
              <a:t>Update Md</a:t>
            </a:r>
            <a:r>
              <a:rPr lang="ko-KR" altLang="en-US" dirty="0"/>
              <a:t>를 이용하여 업로드할 펌웨어 데이터를 노드에게 전송을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노드가 먼저 컨트롤러로 위장한 공격자에게 펌웨어를 요구를 하고</a:t>
            </a:r>
            <a:r>
              <a:rPr lang="en-US" altLang="ko-KR" dirty="0"/>
              <a:t> </a:t>
            </a:r>
            <a:r>
              <a:rPr lang="ko-KR" altLang="en-US" dirty="0"/>
              <a:t>그러면 공격자는 펌웨어를 노드에게 업로드할 수 있게 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FOTA</a:t>
            </a:r>
            <a:r>
              <a:rPr lang="ko-KR" altLang="en-US" dirty="0" smtClean="0"/>
              <a:t>는 처음에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027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포타에서 </a:t>
            </a:r>
            <a:r>
              <a:rPr lang="en-US" altLang="ko-KR" dirty="0"/>
              <a:t>S0 </a:t>
            </a:r>
            <a:r>
              <a:rPr lang="ko-KR" altLang="en-US" dirty="0"/>
              <a:t>제품은 </a:t>
            </a:r>
            <a:r>
              <a:rPr lang="en-US" altLang="ko-KR" dirty="0"/>
              <a:t>S0 FOTA</a:t>
            </a:r>
            <a:r>
              <a:rPr lang="ko-KR" altLang="en-US" dirty="0"/>
              <a:t>에 대해서만 응답을 하고 </a:t>
            </a:r>
            <a:r>
              <a:rPr lang="en-US" altLang="ko-KR" dirty="0"/>
              <a:t>NONCE FOTA</a:t>
            </a:r>
            <a:r>
              <a:rPr lang="ko-KR" altLang="en-US" dirty="0"/>
              <a:t>는 무시를 </a:t>
            </a:r>
            <a:r>
              <a:rPr lang="ko-KR" altLang="en-US" dirty="0" err="1"/>
              <a:t>해야하지만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42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몇몇</a:t>
            </a:r>
            <a:r>
              <a:rPr lang="en-US" altLang="ko-KR" dirty="0" smtClean="0"/>
              <a:t> </a:t>
            </a:r>
            <a:r>
              <a:rPr lang="ko-KR" altLang="en-US" dirty="0"/>
              <a:t>제품들은 </a:t>
            </a:r>
            <a:r>
              <a:rPr lang="en-US" altLang="ko-KR" dirty="0"/>
              <a:t>NONCE FOTA</a:t>
            </a:r>
            <a:r>
              <a:rPr lang="ko-KR" altLang="en-US" dirty="0"/>
              <a:t>로 요청하였을 때도 정상적으로 동작하는 것을 확인하였습니다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FOTA</a:t>
            </a:r>
            <a:r>
              <a:rPr lang="ko-KR" altLang="en-US" dirty="0"/>
              <a:t>를 통해서 펌웨어를 전송하는데 까지는 성공하였지만 저희가 전송한 펌웨어를 활성화 시키지는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이유로 기기 </a:t>
            </a:r>
            <a:r>
              <a:rPr lang="ko-KR" altLang="en-US" dirty="0" err="1"/>
              <a:t>펌웨어안에</a:t>
            </a:r>
            <a:r>
              <a:rPr lang="ko-KR" altLang="en-US" dirty="0"/>
              <a:t> 특정 인증에 필요한 값이 있다고 판단을 하였고 현재 </a:t>
            </a:r>
            <a:r>
              <a:rPr lang="ko-KR" altLang="en-US" dirty="0" err="1"/>
              <a:t>펌웨어</a:t>
            </a:r>
            <a:r>
              <a:rPr lang="ko-KR" altLang="en-US" dirty="0"/>
              <a:t> </a:t>
            </a:r>
            <a:r>
              <a:rPr lang="ko-KR" altLang="en-US" dirty="0" smtClean="0"/>
              <a:t>추출하여 분석 중에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4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프레임을 보면 펌웨어 데이터 순서를 </a:t>
            </a:r>
            <a:r>
              <a:rPr lang="en-US" altLang="ko-KR" dirty="0"/>
              <a:t>Report Number2</a:t>
            </a:r>
            <a:r>
              <a:rPr lang="ko-KR" altLang="en-US" dirty="0"/>
              <a:t>를 이용하여 동기화하는 것을 확인할 수 있고 한국에서 사용되고 있는 실제 제품의 펌웨어를 업로드를 하는 프레임을 보냈을 때 응답은 오지만 아직 악성 펌웨어를 업로드 하진 못했습니다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730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Remote Add Mode Control </a:t>
            </a:r>
            <a:r>
              <a:rPr lang="ko-KR" altLang="en-US" dirty="0"/>
              <a:t>같은 경우에는 핸드폰을 이용하여서 컨트롤러가 </a:t>
            </a:r>
            <a:r>
              <a:rPr lang="en-US" altLang="ko-KR" dirty="0"/>
              <a:t>ADD </a:t>
            </a:r>
            <a:r>
              <a:rPr lang="ko-KR" altLang="en-US" dirty="0"/>
              <a:t>모드로 작동 하는 기능을 발견하였습니다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컨트롤러에게 해당 패킷을 전송하였을 때 </a:t>
            </a:r>
            <a:r>
              <a:rPr lang="en-US" altLang="ko-KR" dirty="0"/>
              <a:t>ADD</a:t>
            </a:r>
            <a:r>
              <a:rPr lang="ko-KR" altLang="en-US" dirty="0"/>
              <a:t>로 작동을 하게 된다며 중간에 개입하더라도 공격자가 미리 준비한 노드를 이용하여서 네트워크 키를  탈취할 수 있는데요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4F15EEDC-2D37-40D0-9D16-329FE62725A2}" type="slidenum">
              <a:rPr lang="ko-KR" altLang="en-US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07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이런 망구성도로 동작하는 상황에서 공격자가 </a:t>
            </a:r>
            <a:r>
              <a:rPr lang="en-US" altLang="ko-KR" dirty="0"/>
              <a:t>ARP Spoofing</a:t>
            </a:r>
            <a:r>
              <a:rPr lang="ko-KR" altLang="en-US" dirty="0"/>
              <a:t>을 사용하였을 때 미리 준비한 프록시 서버를 통한 </a:t>
            </a:r>
            <a:r>
              <a:rPr lang="en-US" altLang="ko-KR" dirty="0"/>
              <a:t>MITM</a:t>
            </a:r>
            <a:r>
              <a:rPr lang="ko-KR" altLang="en-US" dirty="0"/>
              <a:t>을 성공하였고</a:t>
            </a:r>
            <a:endParaRPr lang="en-US" altLang="ko-KR" dirty="0"/>
          </a:p>
          <a:p>
            <a:pPr lvl="0">
              <a:defRPr lang="ko-KR" altLang="en-US"/>
            </a:pPr>
            <a:r>
              <a:rPr lang="ko-KR" altLang="en-US" dirty="0"/>
              <a:t>프록시 서버에서 주고 받는 </a:t>
            </a:r>
            <a:r>
              <a:rPr lang="en-US" altLang="ko-KR" dirty="0"/>
              <a:t>Key Value </a:t>
            </a:r>
            <a:r>
              <a:rPr lang="ko-KR" altLang="en-US" dirty="0"/>
              <a:t>형식의 </a:t>
            </a:r>
            <a:r>
              <a:rPr lang="en-US" altLang="ko-KR" dirty="0"/>
              <a:t>Plain Text</a:t>
            </a:r>
            <a:r>
              <a:rPr lang="ko-KR" altLang="en-US" dirty="0"/>
              <a:t>를 분석 중에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4F15EEDC-2D37-40D0-9D16-329FE62725A2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365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en-US" altLang="ko-KR" dirty="0"/>
              <a:t>S2</a:t>
            </a:r>
            <a:r>
              <a:rPr lang="ko-KR" altLang="en-US" dirty="0"/>
              <a:t>와 관련된 연구인데요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S0</a:t>
            </a:r>
            <a:r>
              <a:rPr lang="ko-KR" altLang="en-US" dirty="0"/>
              <a:t>와 </a:t>
            </a:r>
            <a:r>
              <a:rPr lang="en-US" altLang="ko-KR" dirty="0"/>
              <a:t>S2 </a:t>
            </a:r>
            <a:r>
              <a:rPr lang="ko-KR" altLang="en-US" dirty="0"/>
              <a:t>가장 큰 차이점은 키를 교환하는 과정에서 </a:t>
            </a:r>
            <a:r>
              <a:rPr lang="en-US" altLang="ko-KR" dirty="0"/>
              <a:t>ECDH</a:t>
            </a:r>
            <a:r>
              <a:rPr lang="ko-KR" altLang="en-US" dirty="0"/>
              <a:t>를 이용하기 때문에 </a:t>
            </a:r>
            <a:r>
              <a:rPr lang="ko-KR" altLang="en-US" dirty="0" err="1"/>
              <a:t>스니핑을</a:t>
            </a:r>
            <a:r>
              <a:rPr lang="ko-KR" altLang="en-US" dirty="0"/>
              <a:t> 하더라도 네트워크 키를 탈취할 수 없다는 점이었습니다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키를 교환한 이후에는 </a:t>
            </a:r>
            <a:r>
              <a:rPr lang="en-US" altLang="ko-KR" dirty="0"/>
              <a:t>3</a:t>
            </a:r>
            <a:r>
              <a:rPr lang="ko-KR" altLang="en-US" dirty="0"/>
              <a:t>개의 대칭 키를 이용하여서 암호문을 주고받기 때문에 네트워크 키만 알고 있다면 </a:t>
            </a:r>
            <a:r>
              <a:rPr lang="en-US" altLang="ko-KR" dirty="0"/>
              <a:t>S0</a:t>
            </a:r>
            <a:r>
              <a:rPr lang="ko-KR" altLang="en-US" dirty="0"/>
              <a:t>와 같은 방식의 문제점이 발생하였습니다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9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알려진 </a:t>
            </a:r>
            <a:r>
              <a:rPr lang="en-US" altLang="ko-KR" dirty="0"/>
              <a:t>S2 </a:t>
            </a:r>
            <a:r>
              <a:rPr lang="ko-KR" altLang="en-US" dirty="0"/>
              <a:t>취약점인 </a:t>
            </a:r>
            <a:r>
              <a:rPr lang="en-US" altLang="ko-KR" dirty="0"/>
              <a:t>Z-Shave</a:t>
            </a:r>
            <a:r>
              <a:rPr lang="ko-KR" altLang="en-US" dirty="0"/>
              <a:t> 같은 경우에는 </a:t>
            </a:r>
            <a:r>
              <a:rPr lang="en-US" altLang="ko-KR" dirty="0"/>
              <a:t>S2 </a:t>
            </a:r>
            <a:r>
              <a:rPr lang="ko-KR" altLang="en-US" dirty="0"/>
              <a:t>키 교환 프레임을 </a:t>
            </a:r>
            <a:r>
              <a:rPr lang="en-US" altLang="ko-KR" dirty="0"/>
              <a:t>S0 </a:t>
            </a:r>
            <a:r>
              <a:rPr lang="ko-KR" altLang="en-US" dirty="0"/>
              <a:t>키 교환 프레임을 변경하여 노드를 취약한 </a:t>
            </a:r>
            <a:r>
              <a:rPr lang="en-US" altLang="ko-KR" dirty="0"/>
              <a:t>S0</a:t>
            </a:r>
            <a:r>
              <a:rPr lang="ko-KR" altLang="en-US" dirty="0"/>
              <a:t>로 연결하게 하는 공격인데요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Z-Shave</a:t>
            </a:r>
            <a:r>
              <a:rPr lang="ko-KR" altLang="en-US" dirty="0"/>
              <a:t>는 </a:t>
            </a:r>
            <a:r>
              <a:rPr lang="en-US" altLang="ko-KR" dirty="0"/>
              <a:t>S0 </a:t>
            </a:r>
            <a:r>
              <a:rPr lang="ko-KR" altLang="en-US" dirty="0"/>
              <a:t>키를 탈취하기 때문에 이전에 연결된 </a:t>
            </a:r>
            <a:r>
              <a:rPr lang="en-US" altLang="ko-KR" dirty="0"/>
              <a:t>S2 </a:t>
            </a:r>
            <a:r>
              <a:rPr lang="ko-KR" altLang="en-US" dirty="0"/>
              <a:t>제품에 대해선 제어할 수 없었습니다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52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</a:t>
            </a:r>
            <a:r>
              <a:rPr lang="en-US" altLang="ko-KR" dirty="0"/>
              <a:t>Controller</a:t>
            </a:r>
            <a:r>
              <a:rPr lang="ko-KR" altLang="en-US" dirty="0"/>
              <a:t>가 </a:t>
            </a:r>
            <a:r>
              <a:rPr lang="en-US" altLang="ko-KR" dirty="0"/>
              <a:t>Add Mode</a:t>
            </a:r>
            <a:r>
              <a:rPr lang="ko-KR" altLang="en-US" dirty="0"/>
              <a:t>로 들어가는 즉시 노드보다 먼저 </a:t>
            </a:r>
            <a:r>
              <a:rPr lang="en-US" altLang="ko-KR" dirty="0"/>
              <a:t>S2</a:t>
            </a:r>
            <a:r>
              <a:rPr lang="ko-KR" altLang="en-US" dirty="0"/>
              <a:t>로 키 교환을 하여 </a:t>
            </a:r>
            <a:r>
              <a:rPr lang="en-US" altLang="ko-KR" dirty="0"/>
              <a:t>S2 </a:t>
            </a:r>
            <a:r>
              <a:rPr lang="ko-KR" altLang="en-US" dirty="0"/>
              <a:t>제품들을 공격할 수 있는</a:t>
            </a:r>
            <a:r>
              <a:rPr lang="en-US" altLang="ko-KR" dirty="0"/>
              <a:t> S2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Hijacking</a:t>
            </a:r>
            <a:r>
              <a:rPr lang="ko-KR" altLang="en-US" dirty="0"/>
              <a:t>을 연구 중에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42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발표 들어주셔서 감사합니다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251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간단히 말씀드리자면</a:t>
            </a:r>
            <a:endParaRPr lang="en-US" altLang="ko-KR" dirty="0"/>
          </a:p>
          <a:p>
            <a:r>
              <a:rPr lang="en-US" altLang="ko-KR" dirty="0"/>
              <a:t>Z-Wave</a:t>
            </a:r>
            <a:r>
              <a:rPr lang="ko-KR" altLang="en-US" dirty="0"/>
              <a:t>가 무엇인지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Z-Wave</a:t>
            </a:r>
            <a:r>
              <a:rPr lang="ko-KR" altLang="en-US" dirty="0"/>
              <a:t> 취약점</a:t>
            </a:r>
            <a:endParaRPr lang="en-US" altLang="ko-KR" dirty="0"/>
          </a:p>
          <a:p>
            <a:r>
              <a:rPr lang="ko-KR" altLang="en-US" dirty="0"/>
              <a:t>마지막으로 현재 연구중인 부분까지 설명 드리려고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5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Z-Wave</a:t>
            </a:r>
            <a:r>
              <a:rPr lang="ko-KR" altLang="en-US" dirty="0"/>
              <a:t>는 와이파이보다 저전력으로 블루투스 먼 거리에 있는 기기들을 제어할 수 있는 저전력 근거리 무선 통신 프로토콜 인데요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2001</a:t>
            </a:r>
            <a:r>
              <a:rPr lang="ko-KR" altLang="en-US" dirty="0"/>
              <a:t>년에 넌 </a:t>
            </a:r>
            <a:r>
              <a:rPr lang="ko-KR" altLang="en-US" dirty="0" err="1"/>
              <a:t>시큐리티</a:t>
            </a:r>
            <a:r>
              <a:rPr lang="ko-KR" altLang="en-US" dirty="0"/>
              <a:t> 모드로 처음 출시되어 </a:t>
            </a:r>
            <a:r>
              <a:rPr lang="en-US" altLang="ko-KR" dirty="0"/>
              <a:t>s0, s2 </a:t>
            </a:r>
            <a:r>
              <a:rPr lang="ko-KR" altLang="en-US" dirty="0"/>
              <a:t>방식으로 보안성이 향상 되어왔습니다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baseline="0" dirty="0"/>
              <a:t> Z-Wave </a:t>
            </a:r>
            <a:r>
              <a:rPr lang="ko-KR" altLang="en-US" baseline="0" dirty="0"/>
              <a:t>기기는 어떤 방식으로 동작할까요</a:t>
            </a:r>
            <a:r>
              <a:rPr lang="en-US" altLang="ko-KR" baseline="0" dirty="0"/>
              <a:t>?</a:t>
            </a:r>
          </a:p>
          <a:p>
            <a:r>
              <a:rPr lang="ko-KR" altLang="en-US" dirty="0"/>
              <a:t>사용자가 핸드폰 앱으로 명령을 보내게 되면 서버를 통해 컨트롤러에게 도착하게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컨트롤러는 수신된 명령에 맞는 </a:t>
            </a:r>
            <a:r>
              <a:rPr lang="en-US" altLang="ko-KR" dirty="0"/>
              <a:t>Z-Wave </a:t>
            </a:r>
            <a:r>
              <a:rPr lang="ko-KR" altLang="en-US" dirty="0"/>
              <a:t>프레임을 생성하여 노드들을 제어합니다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769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 때문에 </a:t>
            </a:r>
            <a:r>
              <a:rPr lang="en-US" altLang="ko-KR" dirty="0"/>
              <a:t>Z-Wave </a:t>
            </a:r>
            <a:r>
              <a:rPr lang="ko-KR" altLang="en-US" dirty="0"/>
              <a:t>프레임을 보내는 것이 큰 문제였는데요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HackRF</a:t>
            </a:r>
            <a:r>
              <a:rPr lang="ko-KR" altLang="en-US" dirty="0"/>
              <a:t>를 통해서는 </a:t>
            </a:r>
            <a:r>
              <a:rPr lang="ko-KR" altLang="en-US" dirty="0" err="1"/>
              <a:t>넌시큐리티에</a:t>
            </a:r>
            <a:r>
              <a:rPr lang="ko-KR" altLang="en-US" dirty="0"/>
              <a:t> 대한 </a:t>
            </a:r>
            <a:r>
              <a:rPr lang="en-US" altLang="ko-KR" dirty="0"/>
              <a:t>Replay</a:t>
            </a:r>
            <a:r>
              <a:rPr lang="ko-KR" altLang="en-US" dirty="0"/>
              <a:t>만이 성공하였고</a:t>
            </a:r>
            <a:endParaRPr lang="en-US" altLang="ko-KR" dirty="0"/>
          </a:p>
          <a:p>
            <a:r>
              <a:rPr lang="en-US" altLang="ko-KR" dirty="0"/>
              <a:t>UZB</a:t>
            </a:r>
            <a:r>
              <a:rPr lang="ko-KR" altLang="en-US" dirty="0"/>
              <a:t>와 </a:t>
            </a:r>
            <a:r>
              <a:rPr lang="en-US" altLang="ko-KR" dirty="0"/>
              <a:t>PC Controller</a:t>
            </a:r>
            <a:r>
              <a:rPr lang="ko-KR" altLang="en-US" dirty="0"/>
              <a:t>를 이용하여 저희가 원하는 </a:t>
            </a:r>
            <a:r>
              <a:rPr lang="en-US" altLang="ko-KR" dirty="0"/>
              <a:t>Z-Wave </a:t>
            </a:r>
            <a:r>
              <a:rPr lang="ko-KR" altLang="en-US" dirty="0"/>
              <a:t>프레임을 전송하는데 성공하였습니다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8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넌시큐리티모드는</a:t>
            </a:r>
            <a:r>
              <a:rPr lang="ko-KR" altLang="en-US" dirty="0">
                <a:solidFill>
                  <a:srgbClr val="FF0000"/>
                </a:solidFill>
              </a:rPr>
              <a:t> 평문으로 명령어가 전송되어서 저희가 </a:t>
            </a:r>
            <a:r>
              <a:rPr lang="en-US" altLang="ko-KR" dirty="0">
                <a:solidFill>
                  <a:srgbClr val="FF0000"/>
                </a:solidFill>
              </a:rPr>
              <a:t>Z-Wave</a:t>
            </a:r>
            <a:r>
              <a:rPr lang="ko-KR" altLang="en-US" dirty="0">
                <a:solidFill>
                  <a:srgbClr val="FF0000"/>
                </a:solidFill>
              </a:rPr>
              <a:t> 프레임을 생성하여 전송할 수 있다면 손 쉽게 제어할 수 있었습니다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29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Nonce Security</a:t>
            </a:r>
            <a:r>
              <a:rPr lang="ko-KR" altLang="en-US" dirty="0"/>
              <a:t>에서 보안성이 향상된 </a:t>
            </a:r>
            <a:r>
              <a:rPr lang="en-US" altLang="ko-KR" dirty="0"/>
              <a:t>S0 </a:t>
            </a:r>
            <a:r>
              <a:rPr lang="ko-KR" altLang="en-US" dirty="0"/>
              <a:t>같은 경우는</a:t>
            </a:r>
            <a:endParaRPr lang="en-US" altLang="ko-KR" dirty="0"/>
          </a:p>
          <a:p>
            <a:r>
              <a:rPr lang="ko-KR" altLang="en-US" dirty="0"/>
              <a:t>애플리케이션 데이터에 대한 암호화 과정과</a:t>
            </a:r>
            <a:endParaRPr lang="en-US" altLang="ko-KR" dirty="0"/>
          </a:p>
          <a:p>
            <a:r>
              <a:rPr lang="ko-KR" altLang="en-US" dirty="0"/>
              <a:t>암호화된 데이터가 올바른 값인지 확인하는 </a:t>
            </a:r>
            <a:r>
              <a:rPr lang="en-US" altLang="ko-KR" dirty="0"/>
              <a:t>Message Authentication Code</a:t>
            </a:r>
            <a:r>
              <a:rPr lang="ko-KR" altLang="en-US" dirty="0"/>
              <a:t>가 추가되었는데요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빨간색과 파란색 박스가 방금 말씀드린 부분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5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이렇게 보안성이 향상되었음에 불구하고 </a:t>
            </a:r>
            <a:r>
              <a:rPr lang="en-US" altLang="ko-KR" baseline="0" dirty="0"/>
              <a:t>S0</a:t>
            </a:r>
            <a:r>
              <a:rPr lang="ko-KR" altLang="en-US" baseline="0" dirty="0"/>
              <a:t>에는 많은 문제점이 존재하고 있었습니다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노드들을 제어하는 데 사용되는 암호 키가 하나의 동일한 대칭 키를 사용한다는 점과</a:t>
            </a:r>
            <a:endParaRPr lang="en-US" altLang="ko-KR" baseline="0" dirty="0"/>
          </a:p>
          <a:p>
            <a:r>
              <a:rPr lang="ko-KR" altLang="en-US" baseline="0" dirty="0"/>
              <a:t>그 네트워크 키를 암호화하여 교환할 때 사용하는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하드코딩 된 디폴트 값이 문제였습니다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5EEDC-2D37-40D0-9D16-329FE62725A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1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="" xmlns:a16="http://schemas.microsoft.com/office/drawing/2014/main" id="{A531EA29-7B5B-4462-82AD-9940D680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/>
          <a:lstStyle>
            <a:lvl1pPr>
              <a:defRPr>
                <a:latin typeface="HK Nova Medium Narrow" panose="00000606000000000000" pitchFamily="2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61ECE70-AABA-4C71-86EA-43185A864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6" y="1448120"/>
            <a:ext cx="11401337" cy="4390618"/>
          </a:xfrm>
        </p:spPr>
        <p:txBody>
          <a:bodyPr/>
          <a:lstStyle>
            <a:lvl1pPr>
              <a:defRPr>
                <a:latin typeface="HK Nova Medium Narrow" panose="00000606000000000000" pitchFamily="2" charset="0"/>
              </a:defRPr>
            </a:lvl1pPr>
            <a:lvl2pPr>
              <a:defRPr>
                <a:latin typeface="HK Nova Medium Narrow" panose="00000606000000000000" pitchFamily="2" charset="0"/>
              </a:defRPr>
            </a:lvl2pPr>
            <a:lvl3pPr>
              <a:defRPr>
                <a:latin typeface="HK Nova Medium Narrow" panose="00000606000000000000" pitchFamily="2" charset="0"/>
              </a:defRPr>
            </a:lvl3pPr>
            <a:lvl4pPr>
              <a:defRPr>
                <a:latin typeface="HK Nova Medium Narrow" panose="00000606000000000000" pitchFamily="2" charset="0"/>
              </a:defRPr>
            </a:lvl4pPr>
            <a:lvl5pPr>
              <a:defRPr>
                <a:latin typeface="HK Nova Medium Narrow" panose="00000606000000000000" pitchFamily="2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BF59B42-0524-46AF-84D1-DDA4AF2A290F}"/>
              </a:ext>
            </a:extLst>
          </p:cNvPr>
          <p:cNvCxnSpPr>
            <a:cxnSpLocks/>
          </p:cNvCxnSpPr>
          <p:nvPr userDrawn="1"/>
        </p:nvCxnSpPr>
        <p:spPr>
          <a:xfrm>
            <a:off x="430893" y="364671"/>
            <a:ext cx="333828" cy="0"/>
          </a:xfrm>
          <a:prstGeom prst="line">
            <a:avLst/>
          </a:prstGeom>
          <a:ln w="63500">
            <a:solidFill>
              <a:srgbClr val="1B4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5">
            <a:extLst>
              <a:ext uri="{FF2B5EF4-FFF2-40B4-BE49-F238E27FC236}">
                <a16:creationId xmlns="" xmlns:a16="http://schemas.microsoft.com/office/drawing/2014/main" id="{16607D81-DE5E-4ADC-B315-6A79ED193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4769" y="63731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4B9C8-B422-4603-8E05-B9917C7E74CF}" type="slidenum">
              <a:rPr lang="ko-KR" altLang="en-US" smtClean="0"/>
              <a:pPr/>
              <a:t>‹#›</a:t>
            </a:fld>
            <a:r>
              <a:rPr lang="en-US" altLang="ko-KR" dirty="0"/>
              <a:t> 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86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52C100-80A2-4A3E-8876-E9578A8A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K Nova Medium Narrow" panose="00000606000000000000" pitchFamily="2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96983D1-ED17-4F4A-9146-4C9B5E83C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K Nova Medium Narrow" panose="00000606000000000000" pitchFamily="2" charset="0"/>
              </a:defRPr>
            </a:lvl1pPr>
            <a:lvl2pPr>
              <a:defRPr>
                <a:latin typeface="HK Nova Medium Narrow" panose="00000606000000000000" pitchFamily="2" charset="0"/>
              </a:defRPr>
            </a:lvl2pPr>
            <a:lvl3pPr>
              <a:defRPr>
                <a:latin typeface="HK Nova Medium Narrow" panose="00000606000000000000" pitchFamily="2" charset="0"/>
              </a:defRPr>
            </a:lvl3pPr>
            <a:lvl4pPr>
              <a:defRPr>
                <a:latin typeface="HK Nova Medium Narrow" panose="00000606000000000000" pitchFamily="2" charset="0"/>
              </a:defRPr>
            </a:lvl4pPr>
            <a:lvl5pPr>
              <a:defRPr>
                <a:latin typeface="HK Nova Medium Narrow" panose="00000606000000000000" pitchFamily="2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251ECE0-B720-448A-8D6A-207A4924106B}"/>
              </a:ext>
            </a:extLst>
          </p:cNvPr>
          <p:cNvCxnSpPr>
            <a:cxnSpLocks/>
          </p:cNvCxnSpPr>
          <p:nvPr userDrawn="1"/>
        </p:nvCxnSpPr>
        <p:spPr>
          <a:xfrm>
            <a:off x="430893" y="364671"/>
            <a:ext cx="333828" cy="0"/>
          </a:xfrm>
          <a:prstGeom prst="line">
            <a:avLst/>
          </a:prstGeom>
          <a:ln w="63500">
            <a:solidFill>
              <a:srgbClr val="1B4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5">
            <a:extLst>
              <a:ext uri="{FF2B5EF4-FFF2-40B4-BE49-F238E27FC236}">
                <a16:creationId xmlns="" xmlns:a16="http://schemas.microsoft.com/office/drawing/2014/main" id="{19E6158C-D8D3-402E-A170-9EB8383A8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4769" y="63731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4B9C8-B422-4603-8E05-B9917C7E74CF}" type="slidenum">
              <a:rPr lang="ko-KR" altLang="en-US" smtClean="0"/>
              <a:pPr/>
              <a:t>‹#›</a:t>
            </a:fld>
            <a:r>
              <a:rPr lang="en-US" altLang="ko-KR" dirty="0"/>
              <a:t> / 25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4B8227B-7C36-4230-B157-56CDE4CDF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181" y="5964573"/>
            <a:ext cx="1852755" cy="7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4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A7C5129-2A7F-4A5F-8BDD-FC3D0C40C1BC}"/>
              </a:ext>
            </a:extLst>
          </p:cNvPr>
          <p:cNvSpPr/>
          <p:nvPr userDrawn="1"/>
        </p:nvSpPr>
        <p:spPr>
          <a:xfrm>
            <a:off x="134224" y="109057"/>
            <a:ext cx="11920756" cy="6635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41D7878-7070-4510-9A4F-C049DDB1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B9A7115-1AB9-459D-8601-B35710F81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306" y="1448120"/>
            <a:ext cx="11401337" cy="4390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EA03089-C572-4D53-9DA6-DA7FBE95E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4769" y="63731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4B9C8-B422-4603-8E05-B9917C7E74CF}" type="slidenum">
              <a:rPr lang="ko-KR" altLang="en-US" smtClean="0"/>
              <a:pPr/>
              <a:t>‹#›</a:t>
            </a:fld>
            <a:r>
              <a:rPr lang="en-US" altLang="ko-KR" dirty="0"/>
              <a:t> / 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15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altLang="en-US" sz="4400" kern="1200" dirty="0" smtClean="0">
          <a:solidFill>
            <a:schemeClr val="tx1"/>
          </a:solidFill>
          <a:latin typeface="HK Nova Medium Narrow" panose="00000606000000000000" pitchFamily="2" charset="0"/>
          <a:ea typeface="나눔바른고딕" panose="020B0603020101020101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ko-KR" altLang="en-US" sz="2000" kern="1200" dirty="0" smtClean="0">
          <a:solidFill>
            <a:schemeClr val="tx1"/>
          </a:solidFill>
          <a:latin typeface="HK Nova Medium Narrow" panose="00000606000000000000" pitchFamily="2" charset="0"/>
          <a:ea typeface="나눔바른고딕" panose="020B0603020101020101" pitchFamily="50" charset="-127"/>
          <a:cs typeface="+mj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altLang="en-US" sz="2000" kern="1200" dirty="0" smtClean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altLang="en-US" sz="2000" kern="1200" dirty="0" smtClean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altLang="en-US" sz="2000" kern="1200" dirty="0" smtClean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altLang="en-US" sz="2000" kern="1200" dirty="0" smtClean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nielabs/zwave-lib-dotn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18A580F6-5BC1-4CE7-BA72-8130CEDB6738}"/>
              </a:ext>
            </a:extLst>
          </p:cNvPr>
          <p:cNvSpPr txBox="1">
            <a:spLocks/>
          </p:cNvSpPr>
          <p:nvPr/>
        </p:nvSpPr>
        <p:spPr>
          <a:xfrm>
            <a:off x="377505" y="1115737"/>
            <a:ext cx="11392249" cy="24244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Z-Wave Protocol and Products</a:t>
            </a:r>
          </a:p>
          <a:p>
            <a:pPr algn="r"/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Vulnerability Analysis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6E4AA59-2522-4D26-99FD-CC8BDA6AD39E}"/>
              </a:ext>
            </a:extLst>
          </p:cNvPr>
          <p:cNvSpPr/>
          <p:nvPr/>
        </p:nvSpPr>
        <p:spPr>
          <a:xfrm>
            <a:off x="8932053" y="3949010"/>
            <a:ext cx="29132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Team WYP - Best of the Best 7th</a:t>
            </a:r>
            <a:endParaRPr lang="ko-KR" altLang="en-US" sz="1400" dirty="0">
              <a:latin typeface="HK Nova Medium Narrow" panose="00000606000000000000" pitchFamily="2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D873F4B-6B66-40B0-AACC-31D44B4A4776}"/>
              </a:ext>
            </a:extLst>
          </p:cNvPr>
          <p:cNvSpPr/>
          <p:nvPr/>
        </p:nvSpPr>
        <p:spPr>
          <a:xfrm>
            <a:off x="263950" y="197962"/>
            <a:ext cx="1366886" cy="377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F42C21C-C174-457D-94C1-C8BE76B1B3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3" t="21674" r="17858" b="22284"/>
          <a:stretch/>
        </p:blipFill>
        <p:spPr>
          <a:xfrm>
            <a:off x="10468946" y="4357396"/>
            <a:ext cx="1306286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KEY EXCHANGE METHOD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989E23BC-D72C-4F8E-A4F5-E7A1C986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32" y="1706328"/>
            <a:ext cx="2793472" cy="44324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FE58AD4-2128-44AF-87F0-1DC403315B95}"/>
              </a:ext>
            </a:extLst>
          </p:cNvPr>
          <p:cNvSpPr/>
          <p:nvPr/>
        </p:nvSpPr>
        <p:spPr>
          <a:xfrm>
            <a:off x="2980493" y="3195320"/>
            <a:ext cx="703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 Key </a:t>
            </a:r>
            <a:r>
              <a:rPr lang="en-US" altLang="ko-KR" b="1" dirty="0">
                <a:solidFill>
                  <a:srgbClr val="FF0000"/>
                </a:solidFill>
              </a:rPr>
              <a:t>Exchange</a:t>
            </a:r>
            <a:r>
              <a:rPr lang="en-US" altLang="ko-KR" b="1" dirty="0"/>
              <a:t> Frame ( with </a:t>
            </a:r>
            <a:r>
              <a:rPr lang="en-US" altLang="ko-KR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 SHARED SYMMETRIC KEY 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DF33EBA-C9C1-4BB4-94BF-9B2A19873D15}"/>
              </a:ext>
            </a:extLst>
          </p:cNvPr>
          <p:cNvSpPr/>
          <p:nvPr/>
        </p:nvSpPr>
        <p:spPr>
          <a:xfrm>
            <a:off x="2980492" y="4724450"/>
            <a:ext cx="8054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3. </a:t>
            </a:r>
            <a:r>
              <a:rPr lang="en-US" altLang="ko-KR" b="1" dirty="0">
                <a:solidFill>
                  <a:srgbClr val="FF0000"/>
                </a:solidFill>
              </a:rPr>
              <a:t>After Key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Exchange</a:t>
            </a:r>
            <a:r>
              <a:rPr lang="en-US" altLang="ko-KR" b="1" dirty="0"/>
              <a:t> Frame ( with </a:t>
            </a:r>
            <a:r>
              <a:rPr lang="en-US" altLang="ko-KR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EXCHANGED SYMMETRIC KEY</a:t>
            </a:r>
            <a:r>
              <a:rPr lang="en-US" altLang="ko-KR" b="1" dirty="0"/>
              <a:t> )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21F770D-082A-4665-8739-A8722BDB1C55}"/>
              </a:ext>
            </a:extLst>
          </p:cNvPr>
          <p:cNvSpPr/>
          <p:nvPr/>
        </p:nvSpPr>
        <p:spPr>
          <a:xfrm>
            <a:off x="2980493" y="2281458"/>
            <a:ext cx="703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Key </a:t>
            </a:r>
            <a:r>
              <a:rPr lang="en-US" altLang="ko-KR" b="1" dirty="0">
                <a:solidFill>
                  <a:srgbClr val="FF0000"/>
                </a:solidFill>
              </a:rPr>
              <a:t>Exchange Start</a:t>
            </a:r>
            <a:r>
              <a:rPr lang="en-US" altLang="ko-KR" b="1" dirty="0"/>
              <a:t> Frame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94569B3-DFE6-45CF-A3BA-7A0BB06FB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10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B40E58D-204B-414C-8240-C1719970F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25" y="2471737"/>
            <a:ext cx="3215530" cy="739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A645182-1235-46E8-B9DE-33F004507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325" y="4295774"/>
            <a:ext cx="5419726" cy="4667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F73F9D5-4EC1-478C-8040-8F6C28464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3519487"/>
            <a:ext cx="2437582" cy="5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06589 -0.196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7AAEE310-DFF9-4A66-9D5D-7309289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125" y="2708842"/>
            <a:ext cx="7144077" cy="1414017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HARDCODED VALUE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989E23BC-D72C-4F8E-A4F5-E7A1C9860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32" y="1706328"/>
            <a:ext cx="2793472" cy="44324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A53B7CD-2A3F-4E75-B173-F676E30D9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50" y="1557337"/>
            <a:ext cx="3215530" cy="739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8D6E0DE-07DA-44C3-88C5-7F4D234F7E70}"/>
              </a:ext>
            </a:extLst>
          </p:cNvPr>
          <p:cNvSpPr/>
          <p:nvPr/>
        </p:nvSpPr>
        <p:spPr>
          <a:xfrm>
            <a:off x="4051360" y="2204033"/>
            <a:ext cx="4328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K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n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= 0000000000000000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1E467DF6-1910-4D15-8C3B-4D147807AFB5}"/>
              </a:ext>
            </a:extLst>
          </p:cNvPr>
          <p:cNvGrpSpPr/>
          <p:nvPr/>
        </p:nvGrpSpPr>
        <p:grpSpPr>
          <a:xfrm>
            <a:off x="4121392" y="4273822"/>
            <a:ext cx="5305924" cy="1992770"/>
            <a:chOff x="4085880" y="4465194"/>
            <a:chExt cx="5305924" cy="1992770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DE74186F-F1A6-453D-AF17-26D6E282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5880" y="4474865"/>
              <a:ext cx="5304657" cy="198309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6BF4CAD-E2D4-485E-A388-392806AF8513}"/>
                </a:ext>
              </a:extLst>
            </p:cNvPr>
            <p:cNvSpPr/>
            <p:nvPr/>
          </p:nvSpPr>
          <p:spPr>
            <a:xfrm>
              <a:off x="5374424" y="4465194"/>
              <a:ext cx="4017380" cy="195446"/>
            </a:xfrm>
            <a:prstGeom prst="rect">
              <a:avLst/>
            </a:prstGeom>
            <a:noFill/>
            <a:ln w="190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E7978CEC-29E7-482F-A55C-00E25B746EE3}"/>
                </a:ext>
              </a:extLst>
            </p:cNvPr>
            <p:cNvSpPr/>
            <p:nvPr/>
          </p:nvSpPr>
          <p:spPr>
            <a:xfrm>
              <a:off x="5525969" y="5290816"/>
              <a:ext cx="3247223" cy="188974"/>
            </a:xfrm>
            <a:prstGeom prst="rect">
              <a:avLst/>
            </a:prstGeom>
            <a:noFill/>
            <a:ln w="190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743C1221-572A-4A00-BE77-179B1A983606}"/>
              </a:ext>
            </a:extLst>
          </p:cNvPr>
          <p:cNvSpPr/>
          <p:nvPr/>
        </p:nvSpPr>
        <p:spPr>
          <a:xfrm>
            <a:off x="4526032" y="3391157"/>
            <a:ext cx="3018318" cy="146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0757756-5F91-475C-83D0-679CD276B3B8}"/>
              </a:ext>
            </a:extLst>
          </p:cNvPr>
          <p:cNvSpPr/>
          <p:nvPr/>
        </p:nvSpPr>
        <p:spPr>
          <a:xfrm>
            <a:off x="4527507" y="3658969"/>
            <a:ext cx="3018318" cy="146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97A5A2E-96B8-4A37-9396-637B1352A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11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61DD7FB-60AC-4B26-B83D-65D23AA39BC0}"/>
              </a:ext>
            </a:extLst>
          </p:cNvPr>
          <p:cNvSpPr/>
          <p:nvPr/>
        </p:nvSpPr>
        <p:spPr>
          <a:xfrm>
            <a:off x="9419393" y="4214495"/>
            <a:ext cx="2429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HK Nova Medium Narrow" panose="00000606000000000000" pitchFamily="2" charset="0"/>
              </a:rPr>
              <a:t>→ </a:t>
            </a:r>
            <a:r>
              <a:rPr lang="en-US" altLang="ko-KR" dirty="0">
                <a:solidFill>
                  <a:schemeClr val="accent1"/>
                </a:solidFill>
                <a:latin typeface="HK Nova Medium Narrow" panose="00000606000000000000" pitchFamily="2" charset="0"/>
              </a:rPr>
              <a:t>PRE SHARED KEY</a:t>
            </a:r>
            <a:endParaRPr lang="ko-KR" altLang="en-US" dirty="0">
              <a:solidFill>
                <a:schemeClr val="accent1"/>
              </a:solidFill>
              <a:latin typeface="HK Nova Medium Narrow" panose="00000606000000000000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3C55B17-DD28-4E9C-A8A8-EC8405D9ADDD}"/>
              </a:ext>
            </a:extLst>
          </p:cNvPr>
          <p:cNvSpPr/>
          <p:nvPr/>
        </p:nvSpPr>
        <p:spPr>
          <a:xfrm>
            <a:off x="8828843" y="5005070"/>
            <a:ext cx="2953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HK Nova Medium Narrow" panose="00000606000000000000" pitchFamily="2" charset="0"/>
              </a:rPr>
              <a:t>→ </a:t>
            </a:r>
            <a:r>
              <a:rPr lang="en-US" altLang="ko-KR" dirty="0">
                <a:solidFill>
                  <a:schemeClr val="accent1"/>
                </a:solidFill>
                <a:latin typeface="HK Nova Medium Narrow" panose="00000606000000000000" pitchFamily="2" charset="0"/>
              </a:rPr>
              <a:t>Exchanged                </a:t>
            </a: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HK Nova Medium Narrow" panose="00000606000000000000" pitchFamily="2" charset="0"/>
              </a:rPr>
              <a:t>          Symmetric KEY</a:t>
            </a:r>
            <a:endParaRPr lang="ko-KR" altLang="en-US" dirty="0">
              <a:solidFill>
                <a:schemeClr val="accent1"/>
              </a:solidFill>
              <a:latin typeface="HK Nova Medium Narrow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HOW TO STEAL THE KEY? 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6C41D86-9181-435E-8BE1-48462BB2D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6" y="1622291"/>
            <a:ext cx="11401337" cy="439061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800" dirty="0"/>
              <a:t>Waiting keep…. Until the pairing occurs on the </a:t>
            </a:r>
          </a:p>
          <a:p>
            <a:r>
              <a:rPr lang="en-US" altLang="ko-KR" sz="2800" dirty="0"/>
              <a:t>    target’s network :-(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 startAt="2"/>
            </a:pPr>
            <a:r>
              <a:rPr lang="en-US" altLang="ko-KR" sz="2800" dirty="0"/>
              <a:t>DoS attack to the target network,</a:t>
            </a:r>
          </a:p>
          <a:p>
            <a:r>
              <a:rPr lang="en-US" altLang="ko-KR" sz="2800" dirty="0"/>
              <a:t>    and make the target network do a pairing process again</a:t>
            </a:r>
          </a:p>
          <a:p>
            <a:endParaRPr lang="en-US" altLang="ko-KR" sz="2800" dirty="0" smtClean="0"/>
          </a:p>
          <a:p>
            <a:r>
              <a:rPr lang="en-US" altLang="ko-KR" sz="2800" dirty="0" smtClean="0">
                <a:solidFill>
                  <a:srgbClr val="C00000"/>
                </a:solidFill>
              </a:rPr>
              <a:t>3. Remote Add mode </a:t>
            </a:r>
            <a:endParaRPr lang="en-US" altLang="ko-KR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B11FA93-A882-4CED-AE39-92E200B44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12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2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ê´ë ¨ ì´ë¯¸ì§">
            <a:extLst>
              <a:ext uri="{FF2B5EF4-FFF2-40B4-BE49-F238E27FC236}">
                <a16:creationId xmlns="" xmlns:a16="http://schemas.microsoft.com/office/drawing/2014/main" id="{48E813B0-5A78-4983-A487-19EC88A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114" y="1461495"/>
            <a:ext cx="1011392" cy="1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DOS ATTACK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0F478178-437A-4AD4-8F76-1A9D98806529}"/>
              </a:ext>
            </a:extLst>
          </p:cNvPr>
          <p:cNvGrpSpPr/>
          <p:nvPr/>
        </p:nvGrpSpPr>
        <p:grpSpPr>
          <a:xfrm>
            <a:off x="3165903" y="2460858"/>
            <a:ext cx="5852414" cy="400053"/>
            <a:chOff x="3165903" y="2531731"/>
            <a:chExt cx="5852414" cy="400053"/>
          </a:xfrm>
        </p:grpSpPr>
        <p:cxnSp>
          <p:nvCxnSpPr>
            <p:cNvPr id="56" name="직선 화살표 연결선 55">
              <a:extLst>
                <a:ext uri="{FF2B5EF4-FFF2-40B4-BE49-F238E27FC236}">
                  <a16:creationId xmlns="" xmlns:a16="http://schemas.microsoft.com/office/drawing/2014/main" id="{2748F9F5-3BE2-4B48-B964-F2547D0856FE}"/>
                </a:ext>
              </a:extLst>
            </p:cNvPr>
            <p:cNvCxnSpPr>
              <a:cxnSpLocks/>
            </p:cNvCxnSpPr>
            <p:nvPr/>
          </p:nvCxnSpPr>
          <p:spPr>
            <a:xfrm>
              <a:off x="3165903" y="2931784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C694D4F-9535-40D5-88BD-29295113D457}"/>
                </a:ext>
              </a:extLst>
            </p:cNvPr>
            <p:cNvSpPr txBox="1"/>
            <p:nvPr/>
          </p:nvSpPr>
          <p:spPr>
            <a:xfrm>
              <a:off x="4305801" y="2531731"/>
              <a:ext cx="3462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First Segment ( 55 C0 ) 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F7631B0B-9EDD-42DB-9D9E-ECE5BEFCA402}"/>
              </a:ext>
            </a:extLst>
          </p:cNvPr>
          <p:cNvGrpSpPr/>
          <p:nvPr/>
        </p:nvGrpSpPr>
        <p:grpSpPr>
          <a:xfrm>
            <a:off x="3165903" y="3369836"/>
            <a:ext cx="5852414" cy="400053"/>
            <a:chOff x="3165903" y="2531731"/>
            <a:chExt cx="5852414" cy="400053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23678DE4-7A8A-4B67-B6E4-0E69D5EFB06D}"/>
                </a:ext>
              </a:extLst>
            </p:cNvPr>
            <p:cNvCxnSpPr>
              <a:cxnSpLocks/>
            </p:cNvCxnSpPr>
            <p:nvPr/>
          </p:nvCxnSpPr>
          <p:spPr>
            <a:xfrm>
              <a:off x="3165903" y="2931784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6A33995-59B1-4B81-BC65-B9C18416B055}"/>
                </a:ext>
              </a:extLst>
            </p:cNvPr>
            <p:cNvSpPr txBox="1"/>
            <p:nvPr/>
          </p:nvSpPr>
          <p:spPr>
            <a:xfrm>
              <a:off x="4305801" y="2531731"/>
              <a:ext cx="4163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Subsequent Segment ( 55 E0 )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7C31FD0-7CB2-429F-BF9F-AE70AFD46865}"/>
              </a:ext>
            </a:extLst>
          </p:cNvPr>
          <p:cNvGrpSpPr/>
          <p:nvPr/>
        </p:nvGrpSpPr>
        <p:grpSpPr>
          <a:xfrm>
            <a:off x="3188903" y="4278814"/>
            <a:ext cx="5852414" cy="400053"/>
            <a:chOff x="3165903" y="2531731"/>
            <a:chExt cx="5852414" cy="400053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F56FBDCA-92EA-4165-A20B-630E4C248897}"/>
                </a:ext>
              </a:extLst>
            </p:cNvPr>
            <p:cNvCxnSpPr>
              <a:cxnSpLocks/>
            </p:cNvCxnSpPr>
            <p:nvPr/>
          </p:nvCxnSpPr>
          <p:spPr>
            <a:xfrm>
              <a:off x="3165903" y="2931784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E6400D19-5030-4E3D-995B-288A68AAC5E3}"/>
                </a:ext>
              </a:extLst>
            </p:cNvPr>
            <p:cNvSpPr txBox="1"/>
            <p:nvPr/>
          </p:nvSpPr>
          <p:spPr>
            <a:xfrm>
              <a:off x="4305801" y="2531731"/>
              <a:ext cx="425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Subsequent Segment ( 55 E0 ) 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7324FA65-CAA1-4846-8111-A9ED28C837D7}"/>
              </a:ext>
            </a:extLst>
          </p:cNvPr>
          <p:cNvGrpSpPr/>
          <p:nvPr/>
        </p:nvGrpSpPr>
        <p:grpSpPr>
          <a:xfrm>
            <a:off x="3188903" y="5187793"/>
            <a:ext cx="5852414" cy="400053"/>
            <a:chOff x="3165903" y="2531731"/>
            <a:chExt cx="5852414" cy="400053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47558627-0984-4A08-95E1-9B1CA2211FBB}"/>
                </a:ext>
              </a:extLst>
            </p:cNvPr>
            <p:cNvCxnSpPr>
              <a:cxnSpLocks/>
            </p:cNvCxnSpPr>
            <p:nvPr/>
          </p:nvCxnSpPr>
          <p:spPr>
            <a:xfrm>
              <a:off x="3165903" y="2931784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5ED7B61D-D6A6-4968-950B-F64C3E1BBA63}"/>
                </a:ext>
              </a:extLst>
            </p:cNvPr>
            <p:cNvSpPr txBox="1"/>
            <p:nvPr/>
          </p:nvSpPr>
          <p:spPr>
            <a:xfrm>
              <a:off x="4305801" y="2531731"/>
              <a:ext cx="3767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Segment Completed ( 55 E8 )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D48037AC-E421-4B65-BBAB-29126A2E64CE}"/>
              </a:ext>
            </a:extLst>
          </p:cNvPr>
          <p:cNvGrpSpPr/>
          <p:nvPr/>
        </p:nvGrpSpPr>
        <p:grpSpPr>
          <a:xfrm>
            <a:off x="444617" y="1123693"/>
            <a:ext cx="10954903" cy="4931667"/>
            <a:chOff x="444617" y="1123693"/>
            <a:chExt cx="10954903" cy="4931667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6E65C888-68BA-4A04-B462-66E37574D364}"/>
                </a:ext>
              </a:extLst>
            </p:cNvPr>
            <p:cNvSpPr/>
            <p:nvPr/>
          </p:nvSpPr>
          <p:spPr>
            <a:xfrm>
              <a:off x="444617" y="1308359"/>
              <a:ext cx="10954903" cy="4747001"/>
            </a:xfrm>
            <a:prstGeom prst="rect">
              <a:avLst/>
            </a:prstGeom>
            <a:noFill/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BC268DB-20A6-4823-8434-70E4F93093D9}"/>
                </a:ext>
              </a:extLst>
            </p:cNvPr>
            <p:cNvSpPr txBox="1"/>
            <p:nvPr/>
          </p:nvSpPr>
          <p:spPr>
            <a:xfrm>
              <a:off x="576696" y="1123693"/>
              <a:ext cx="2948823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HOME ID : CB C7 B8 8F</a:t>
              </a:r>
              <a:endParaRPr lang="ko-KR" altLang="en-US" b="1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24408CC6-ED2D-49ED-A769-770971357C28}"/>
              </a:ext>
            </a:extLst>
          </p:cNvPr>
          <p:cNvSpPr/>
          <p:nvPr/>
        </p:nvSpPr>
        <p:spPr>
          <a:xfrm>
            <a:off x="1718680" y="2472887"/>
            <a:ext cx="1451113" cy="3432439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Attacker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Node ID : 1</a:t>
            </a:r>
            <a:endParaRPr lang="ko-KR" altLang="en-US" sz="1600" dirty="0">
              <a:solidFill>
                <a:srgbClr val="FF0000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pic>
        <p:nvPicPr>
          <p:cNvPr id="34" name="Picture 2" descr="user iconì ëí ì´ë¯¸ì§ ê²ìê²°ê³¼">
            <a:extLst>
              <a:ext uri="{FF2B5EF4-FFF2-40B4-BE49-F238E27FC236}">
                <a16:creationId xmlns="" xmlns:a16="http://schemas.microsoft.com/office/drawing/2014/main" id="{E8FE06B3-655F-425A-9815-8CEACE81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94" y="1505962"/>
            <a:ext cx="931484" cy="93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3E30E9E-A5AE-4324-A052-47B6C70FFF1E}"/>
              </a:ext>
            </a:extLst>
          </p:cNvPr>
          <p:cNvSpPr/>
          <p:nvPr/>
        </p:nvSpPr>
        <p:spPr>
          <a:xfrm>
            <a:off x="9022207" y="2472887"/>
            <a:ext cx="1451113" cy="3432435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Controller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Node ID :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E6E7D97-D054-450C-BE61-6E6CEE3D5EDA}"/>
              </a:ext>
            </a:extLst>
          </p:cNvPr>
          <p:cNvSpPr txBox="1"/>
          <p:nvPr/>
        </p:nvSpPr>
        <p:spPr>
          <a:xfrm>
            <a:off x="3746784" y="1693626"/>
            <a:ext cx="461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Instruction ( Command Class, Command )</a:t>
            </a:r>
            <a:endParaRPr lang="ko-KR" altLang="en-US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FA1F644-1C1D-47CE-8D72-75E9EAC7E802}"/>
              </a:ext>
            </a:extLst>
          </p:cNvPr>
          <p:cNvSpPr txBox="1"/>
          <p:nvPr/>
        </p:nvSpPr>
        <p:spPr>
          <a:xfrm>
            <a:off x="4109546" y="2218282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1E16237-E479-447E-B4C7-F4526ABF3E8D}"/>
              </a:ext>
            </a:extLst>
          </p:cNvPr>
          <p:cNvSpPr txBox="1"/>
          <p:nvPr/>
        </p:nvSpPr>
        <p:spPr>
          <a:xfrm>
            <a:off x="4109546" y="3103616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27AFEB4-8762-4315-A428-94B6276CBEDD}"/>
              </a:ext>
            </a:extLst>
          </p:cNvPr>
          <p:cNvSpPr txBox="1"/>
          <p:nvPr/>
        </p:nvSpPr>
        <p:spPr>
          <a:xfrm>
            <a:off x="4111491" y="4066831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D9CDD81-5DFE-40FE-A1DC-BE55BBA7EF13}"/>
              </a:ext>
            </a:extLst>
          </p:cNvPr>
          <p:cNvSpPr txBox="1"/>
          <p:nvPr/>
        </p:nvSpPr>
        <p:spPr>
          <a:xfrm>
            <a:off x="4111491" y="4979708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0E30553-1934-4DEC-A528-94687FDD3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13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73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REMOTE CONTROL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CA6418D4-30D4-4F79-BBAE-8C22CC8A16C7}"/>
              </a:ext>
            </a:extLst>
          </p:cNvPr>
          <p:cNvSpPr/>
          <p:nvPr/>
        </p:nvSpPr>
        <p:spPr>
          <a:xfrm>
            <a:off x="9022207" y="2472887"/>
            <a:ext cx="1451113" cy="3432435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Door Lock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Node ID : 10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ADE4D56F-2440-43DF-9A22-DB57EF52E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8" y="1693627"/>
            <a:ext cx="722499" cy="722499"/>
          </a:xfrm>
          <a:prstGeom prst="rect">
            <a:avLst/>
          </a:prstGeom>
        </p:spPr>
      </p:pic>
      <p:pic>
        <p:nvPicPr>
          <p:cNvPr id="52" name="Picture 2" descr="user iconì ëí ì´ë¯¸ì§ ê²ìê²°ê³¼">
            <a:extLst>
              <a:ext uri="{FF2B5EF4-FFF2-40B4-BE49-F238E27FC236}">
                <a16:creationId xmlns="" xmlns:a16="http://schemas.microsoft.com/office/drawing/2014/main" id="{B1745620-CCF9-42B5-A610-8D91E0A93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94" y="1505962"/>
            <a:ext cx="931484" cy="93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B5DAADE9-AB20-479C-ADE9-045E68D6C72C}"/>
              </a:ext>
            </a:extLst>
          </p:cNvPr>
          <p:cNvSpPr/>
          <p:nvPr/>
        </p:nvSpPr>
        <p:spPr>
          <a:xfrm>
            <a:off x="1718680" y="2472887"/>
            <a:ext cx="1451113" cy="3432439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Attacker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Node ID : 1</a:t>
            </a:r>
            <a:endParaRPr lang="ko-KR" altLang="en-US" sz="1600" dirty="0">
              <a:solidFill>
                <a:srgbClr val="FF0000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2748F9F5-3BE2-4B48-B964-F2547D0856FE}"/>
              </a:ext>
            </a:extLst>
          </p:cNvPr>
          <p:cNvCxnSpPr>
            <a:cxnSpLocks/>
          </p:cNvCxnSpPr>
          <p:nvPr/>
        </p:nvCxnSpPr>
        <p:spPr>
          <a:xfrm>
            <a:off x="3165903" y="2901304"/>
            <a:ext cx="58524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694D4F-9535-40D5-88BD-29295113D457}"/>
              </a:ext>
            </a:extLst>
          </p:cNvPr>
          <p:cNvSpPr txBox="1"/>
          <p:nvPr/>
        </p:nvSpPr>
        <p:spPr>
          <a:xfrm>
            <a:off x="4889783" y="2501251"/>
            <a:ext cx="24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Nonce Get ( 98 40 )</a:t>
            </a:r>
            <a:endParaRPr lang="ko-KR" altLang="en-US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16155306-1BFF-4AED-A5BB-93E7892419D7}"/>
              </a:ext>
            </a:extLst>
          </p:cNvPr>
          <p:cNvGrpSpPr/>
          <p:nvPr/>
        </p:nvGrpSpPr>
        <p:grpSpPr>
          <a:xfrm>
            <a:off x="3169793" y="3662688"/>
            <a:ext cx="5852414" cy="439128"/>
            <a:chOff x="3169793" y="2725712"/>
            <a:chExt cx="5852414" cy="439128"/>
          </a:xfrm>
        </p:grpSpPr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4D5267DD-FD94-43DB-A075-DA8B5DA53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793" y="3164840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3B68417C-3C8C-4518-86EE-1F7A12371E8D}"/>
                </a:ext>
              </a:extLst>
            </p:cNvPr>
            <p:cNvSpPr txBox="1"/>
            <p:nvPr/>
          </p:nvSpPr>
          <p:spPr>
            <a:xfrm>
              <a:off x="4889783" y="2725712"/>
              <a:ext cx="2861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Nonce Report ( 98 80 )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12E4FCF8-30A0-4FC7-BDC7-A915198B14D7}"/>
              </a:ext>
            </a:extLst>
          </p:cNvPr>
          <p:cNvGrpSpPr/>
          <p:nvPr/>
        </p:nvGrpSpPr>
        <p:grpSpPr>
          <a:xfrm>
            <a:off x="3165903" y="5014613"/>
            <a:ext cx="5852414" cy="435518"/>
            <a:chOff x="3169793" y="3179895"/>
            <a:chExt cx="5852414" cy="435518"/>
          </a:xfrm>
        </p:grpSpPr>
        <p:cxnSp>
          <p:nvCxnSpPr>
            <p:cNvPr id="59" name="직선 화살표 연결선 58">
              <a:extLst>
                <a:ext uri="{FF2B5EF4-FFF2-40B4-BE49-F238E27FC236}">
                  <a16:creationId xmlns="" xmlns:a16="http://schemas.microsoft.com/office/drawing/2014/main" id="{373DFBC2-1D19-45A6-AEB0-824590C86EBA}"/>
                </a:ext>
              </a:extLst>
            </p:cNvPr>
            <p:cNvCxnSpPr>
              <a:cxnSpLocks/>
            </p:cNvCxnSpPr>
            <p:nvPr/>
          </p:nvCxnSpPr>
          <p:spPr>
            <a:xfrm>
              <a:off x="3169793" y="3615413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094568CD-E2AD-483C-8696-82059B832A70}"/>
                </a:ext>
              </a:extLst>
            </p:cNvPr>
            <p:cNvSpPr txBox="1"/>
            <p:nvPr/>
          </p:nvSpPr>
          <p:spPr>
            <a:xfrm>
              <a:off x="4893673" y="3179895"/>
              <a:ext cx="378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Cipher Text ( 98 81 )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472346D7-8412-41F9-82EB-53EFDADDDA4E}"/>
              </a:ext>
            </a:extLst>
          </p:cNvPr>
          <p:cNvGrpSpPr/>
          <p:nvPr/>
        </p:nvGrpSpPr>
        <p:grpSpPr>
          <a:xfrm>
            <a:off x="444617" y="1123693"/>
            <a:ext cx="10954903" cy="4931667"/>
            <a:chOff x="444617" y="1123693"/>
            <a:chExt cx="10954903" cy="4931667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3DE022CF-581E-4646-AD80-2D8510817B5E}"/>
                </a:ext>
              </a:extLst>
            </p:cNvPr>
            <p:cNvSpPr/>
            <p:nvPr/>
          </p:nvSpPr>
          <p:spPr>
            <a:xfrm>
              <a:off x="444617" y="1308359"/>
              <a:ext cx="10954903" cy="4747001"/>
            </a:xfrm>
            <a:prstGeom prst="rect">
              <a:avLst/>
            </a:prstGeom>
            <a:noFill/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6472027-4ACC-48D8-A332-5FD91CF1B71D}"/>
                </a:ext>
              </a:extLst>
            </p:cNvPr>
            <p:cNvSpPr txBox="1"/>
            <p:nvPr/>
          </p:nvSpPr>
          <p:spPr>
            <a:xfrm>
              <a:off x="576697" y="1123693"/>
              <a:ext cx="2794000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HOME ID : FA 1E 98 A0</a:t>
              </a:r>
              <a:endParaRPr lang="ko-KR" altLang="en-US" b="1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FF337A-4967-4F51-88F0-DC7DF6C630A4}"/>
              </a:ext>
            </a:extLst>
          </p:cNvPr>
          <p:cNvSpPr txBox="1"/>
          <p:nvPr/>
        </p:nvSpPr>
        <p:spPr>
          <a:xfrm>
            <a:off x="3746784" y="1693626"/>
            <a:ext cx="461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Instruction ( Command Class, Command )</a:t>
            </a:r>
            <a:endParaRPr lang="ko-KR" altLang="en-US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698A43-4D3F-402C-9294-FD71B3589DB2}"/>
              </a:ext>
            </a:extLst>
          </p:cNvPr>
          <p:cNvSpPr txBox="1"/>
          <p:nvPr/>
        </p:nvSpPr>
        <p:spPr>
          <a:xfrm>
            <a:off x="4660607" y="2299089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06EC5A-B371-4593-A41F-B03AE8D9ED5B}"/>
              </a:ext>
            </a:extLst>
          </p:cNvPr>
          <p:cNvSpPr txBox="1"/>
          <p:nvPr/>
        </p:nvSpPr>
        <p:spPr>
          <a:xfrm>
            <a:off x="4660607" y="3452906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AB257D7-4830-4AD2-BA20-346CD36CD20D}"/>
              </a:ext>
            </a:extLst>
          </p:cNvPr>
          <p:cNvSpPr txBox="1"/>
          <p:nvPr/>
        </p:nvSpPr>
        <p:spPr>
          <a:xfrm>
            <a:off x="4660607" y="4803627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2E849DB-DF70-480C-B8ED-E295EFAD8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14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5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D261182F-9B5D-4D9C-8C98-3263265A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9"/>
          <a:stretch/>
        </p:blipFill>
        <p:spPr>
          <a:xfrm>
            <a:off x="313503" y="2942345"/>
            <a:ext cx="11535597" cy="3163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REMOTE CONTROL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0134491-11A9-475C-BB20-E88968092C53}"/>
              </a:ext>
            </a:extLst>
          </p:cNvPr>
          <p:cNvSpPr/>
          <p:nvPr/>
        </p:nvSpPr>
        <p:spPr>
          <a:xfrm>
            <a:off x="6033762" y="4554245"/>
            <a:ext cx="3530462" cy="1219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0DDDDE8-6E77-438D-9A96-2176A7418BFE}"/>
              </a:ext>
            </a:extLst>
          </p:cNvPr>
          <p:cNvSpPr/>
          <p:nvPr/>
        </p:nvSpPr>
        <p:spPr>
          <a:xfrm>
            <a:off x="2604997" y="4631677"/>
            <a:ext cx="3139318" cy="976930"/>
          </a:xfrm>
          <a:prstGeom prst="rect">
            <a:avLst/>
          </a:prstGeom>
          <a:noFill/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395D4C2-A7A0-4D08-9E62-A6E281F5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17" y="1240515"/>
            <a:ext cx="9525000" cy="1571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CCD23C9-CFEB-4354-8F0E-041DDB79F045}"/>
              </a:ext>
            </a:extLst>
          </p:cNvPr>
          <p:cNvSpPr txBox="1"/>
          <p:nvPr/>
        </p:nvSpPr>
        <p:spPr>
          <a:xfrm>
            <a:off x="3770913" y="1562188"/>
            <a:ext cx="38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5F670DE-4DE4-4B35-81E1-6D6C91BBA94C}"/>
              </a:ext>
            </a:extLst>
          </p:cNvPr>
          <p:cNvSpPr txBox="1"/>
          <p:nvPr/>
        </p:nvSpPr>
        <p:spPr>
          <a:xfrm>
            <a:off x="3763533" y="1963812"/>
            <a:ext cx="38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E47AFEE-FF85-4221-AB96-FD5D3E5BE9AB}"/>
              </a:ext>
            </a:extLst>
          </p:cNvPr>
          <p:cNvSpPr txBox="1"/>
          <p:nvPr/>
        </p:nvSpPr>
        <p:spPr>
          <a:xfrm>
            <a:off x="3765993" y="2365436"/>
            <a:ext cx="38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3F3973D-4950-499B-B49E-E6156A0B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15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44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7" y="1317072"/>
            <a:ext cx="4726473" cy="51075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Z-WAVE CMD OPEN SOURCE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11968" y="1448120"/>
            <a:ext cx="6524898" cy="4390618"/>
          </a:xfrm>
        </p:spPr>
        <p:txBody>
          <a:bodyPr/>
          <a:lstStyle/>
          <a:p>
            <a:r>
              <a:rPr lang="en-US" altLang="ko-KR" b="1" dirty="0"/>
              <a:t> </a:t>
            </a:r>
          </a:p>
          <a:p>
            <a:pPr marL="457200" indent="-457200">
              <a:buAutoNum type="arabicPeriod"/>
            </a:pPr>
            <a:r>
              <a:rPr lang="en-US" altLang="ko-KR" dirty="0">
                <a:hlinkClick r:id="rId4"/>
              </a:rPr>
              <a:t>https://github.com/genielabs/zwave-lib-dotnet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This is </a:t>
            </a:r>
            <a:r>
              <a:rPr lang="en-US" altLang="ko-KR" dirty="0">
                <a:solidFill>
                  <a:srgbClr val="C00000"/>
                </a:solidFill>
              </a:rPr>
              <a:t>similar to </a:t>
            </a:r>
            <a:r>
              <a:rPr lang="en-US" altLang="ko-KR" dirty="0" err="1">
                <a:solidFill>
                  <a:srgbClr val="C00000"/>
                </a:solidFill>
              </a:rPr>
              <a:t>OpenZwave</a:t>
            </a:r>
            <a:r>
              <a:rPr lang="en-US" altLang="ko-KR" dirty="0"/>
              <a:t>, but there is </a:t>
            </a:r>
            <a:r>
              <a:rPr lang="en-US" altLang="ko-KR" dirty="0">
                <a:solidFill>
                  <a:srgbClr val="C00000"/>
                </a:solidFill>
              </a:rPr>
              <a:t>no USB crash in the KR band</a:t>
            </a:r>
            <a:r>
              <a:rPr lang="en-US" altLang="ko-KR" dirty="0"/>
              <a:t> that occurs in </a:t>
            </a:r>
            <a:r>
              <a:rPr lang="en-US" altLang="ko-KR" dirty="0" err="1"/>
              <a:t>OpenZwave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This code can send packets, but </a:t>
            </a:r>
            <a:r>
              <a:rPr lang="en-US" altLang="ko-KR" dirty="0">
                <a:solidFill>
                  <a:srgbClr val="C00000"/>
                </a:solidFill>
              </a:rPr>
              <a:t>only in Non-Secured mode</a:t>
            </a:r>
            <a:r>
              <a:rPr lang="en-US" altLang="ko-KR" dirty="0"/>
              <a:t>. Therefore, we developed </a:t>
            </a:r>
            <a:r>
              <a:rPr lang="en-US" altLang="ko-KR" dirty="0">
                <a:solidFill>
                  <a:srgbClr val="C00000"/>
                </a:solidFill>
              </a:rPr>
              <a:t>our own spoofing tool</a:t>
            </a:r>
            <a:r>
              <a:rPr lang="en-US" altLang="ko-KR" dirty="0"/>
              <a:t> through code modification.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9B32A8F-7C0E-4546-94FD-F54E8262D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16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827D1F9-8104-47ED-B323-74941781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6" y="1287679"/>
            <a:ext cx="4726473" cy="49510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Z-WAVE CMD 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11968" y="1849047"/>
            <a:ext cx="6144504" cy="539091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dirty="0"/>
              <a:t>Spoofing through the code modification of the </a:t>
            </a:r>
            <a:r>
              <a:rPr lang="en-US" altLang="ko-KR" dirty="0">
                <a:solidFill>
                  <a:srgbClr val="C00000"/>
                </a:solidFill>
              </a:rPr>
              <a:t>PC Controller</a:t>
            </a:r>
            <a:r>
              <a:rPr lang="en-US" altLang="ko-KR" dirty="0"/>
              <a:t> is </a:t>
            </a:r>
            <a:r>
              <a:rPr lang="en-US" altLang="ko-KR" dirty="0">
                <a:solidFill>
                  <a:srgbClr val="C00000"/>
                </a:solidFill>
              </a:rPr>
              <a:t>difficult in S0</a:t>
            </a:r>
            <a:r>
              <a:rPr lang="en-US" altLang="ko-KR" dirty="0"/>
              <a:t> because of </a:t>
            </a:r>
            <a:r>
              <a:rPr lang="en-US" altLang="ko-KR" dirty="0">
                <a:solidFill>
                  <a:srgbClr val="C00000"/>
                </a:solidFill>
              </a:rPr>
              <a:t>time constraints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We have </a:t>
            </a:r>
            <a:r>
              <a:rPr lang="en-US" altLang="ko-KR" dirty="0">
                <a:solidFill>
                  <a:srgbClr val="C00000"/>
                </a:solidFill>
              </a:rPr>
              <a:t>specified information</a:t>
            </a:r>
            <a:r>
              <a:rPr lang="en-US" altLang="ko-KR" dirty="0"/>
              <a:t> about the </a:t>
            </a:r>
            <a:r>
              <a:rPr lang="en-US" altLang="ko-KR" dirty="0">
                <a:solidFill>
                  <a:srgbClr val="C00000"/>
                </a:solidFill>
              </a:rPr>
              <a:t>products we want to spoof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In addition, after sending Nonce Get, </a:t>
            </a:r>
            <a:r>
              <a:rPr lang="en-US" altLang="ko-KR" dirty="0">
                <a:solidFill>
                  <a:srgbClr val="C00000"/>
                </a:solidFill>
              </a:rPr>
              <a:t>it is implemented so that all can be executed within 3 seconds</a:t>
            </a:r>
            <a:r>
              <a:rPr lang="en-US" altLang="ko-KR" dirty="0"/>
              <a:t> until receiving the Nonce value and transmitting the encrypted command.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03EC95D-2BDE-48C0-BBF3-B09F633B2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17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16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S0 REMOTE CONTROL DEMO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9BEB4A3-B98C-4077-B720-F8522A9BD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18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pic>
        <p:nvPicPr>
          <p:cNvPr id="3" name="도어락자막">
            <a:hlinkClick r:id="" action="ppaction://media"/>
            <a:extLst>
              <a:ext uri="{FF2B5EF4-FFF2-40B4-BE49-F238E27FC236}">
                <a16:creationId xmlns="" xmlns:a16="http://schemas.microsoft.com/office/drawing/2014/main" id="{A77C30BF-DFDE-4AB2-B3B4-83C6ACC60B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9050" y="1318791"/>
            <a:ext cx="8541236" cy="48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WYP Z-Wave Spoofing Tool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19</a:t>
            </a:fld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smtClean="0"/>
              <a:t>30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9" y="1458965"/>
            <a:ext cx="5626565" cy="4137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24" y="1458965"/>
            <a:ext cx="5955342" cy="39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ABOUT US!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xmlns="" id="{FF499A42-6968-46E9-AE8E-EFFD667D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35" y="1445046"/>
            <a:ext cx="11401337" cy="4390618"/>
          </a:xfrm>
        </p:spPr>
        <p:txBody>
          <a:bodyPr/>
          <a:lstStyle/>
          <a:p>
            <a:r>
              <a:rPr lang="en-US" altLang="ko-KR" dirty="0"/>
              <a:t>Best of the Best 7</a:t>
            </a:r>
            <a:r>
              <a:rPr lang="en-US" altLang="ko-KR" baseline="30000" dirty="0"/>
              <a:t>th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65C870F-A7CE-40F4-9E6C-3A581F7756B5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3299" r="12286" b="39012"/>
          <a:stretch/>
        </p:blipFill>
        <p:spPr>
          <a:xfrm>
            <a:off x="3041060" y="2547144"/>
            <a:ext cx="1761920" cy="21339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E4FB638-A121-4721-A4DD-00015928E6F7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0" t="3004" r="10661" b="4935"/>
          <a:stretch/>
        </p:blipFill>
        <p:spPr>
          <a:xfrm>
            <a:off x="9378024" y="2558811"/>
            <a:ext cx="1761920" cy="21339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EEC7F62F-644A-4736-915C-6B6CAE07C331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7"/>
          <a:stretch/>
        </p:blipFill>
        <p:spPr>
          <a:xfrm>
            <a:off x="5153381" y="2546860"/>
            <a:ext cx="1761921" cy="21339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CA92A204-0321-4905-A121-554F750D1E3C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36"/>
          <a:stretch/>
        </p:blipFill>
        <p:spPr>
          <a:xfrm>
            <a:off x="7265703" y="2547145"/>
            <a:ext cx="1761920" cy="2133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F802D29-F713-436B-B451-137983E970CA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alphaModFix amt="94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0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1" t="21052" r="10636"/>
          <a:stretch/>
        </p:blipFill>
        <p:spPr>
          <a:xfrm>
            <a:off x="928739" y="2546860"/>
            <a:ext cx="1761920" cy="2133919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xmlns="" id="{B5DC63F2-D87C-4235-98C2-1D7F4BAC9A60}"/>
              </a:ext>
            </a:extLst>
          </p:cNvPr>
          <p:cNvSpPr txBox="1">
            <a:spLocks/>
          </p:cNvSpPr>
          <p:nvPr/>
        </p:nvSpPr>
        <p:spPr>
          <a:xfrm>
            <a:off x="841369" y="4857791"/>
            <a:ext cx="1936660" cy="45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Sung-Bum Kim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xmlns="" id="{94221815-2EDC-4D91-A26C-F52BC7C5D06F}"/>
              </a:ext>
            </a:extLst>
          </p:cNvPr>
          <p:cNvSpPr txBox="1">
            <a:spLocks/>
          </p:cNvSpPr>
          <p:nvPr/>
        </p:nvSpPr>
        <p:spPr>
          <a:xfrm>
            <a:off x="3041060" y="4857791"/>
            <a:ext cx="2083470" cy="45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Young-Ho Jung</a:t>
            </a:r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xmlns="" id="{0939BC2F-477F-4E4D-8BE1-6082D8786DF5}"/>
              </a:ext>
            </a:extLst>
          </p:cNvPr>
          <p:cNvSpPr txBox="1">
            <a:spLocks/>
          </p:cNvSpPr>
          <p:nvPr/>
        </p:nvSpPr>
        <p:spPr>
          <a:xfrm>
            <a:off x="5216064" y="4857791"/>
            <a:ext cx="2042477" cy="45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Min-Seok Sung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xmlns="" id="{E1C69D68-7B35-4AF9-ACC1-3F16003C4673}"/>
              </a:ext>
            </a:extLst>
          </p:cNvPr>
          <p:cNvSpPr txBox="1">
            <a:spLocks/>
          </p:cNvSpPr>
          <p:nvPr/>
        </p:nvSpPr>
        <p:spPr>
          <a:xfrm>
            <a:off x="7453106" y="4857791"/>
            <a:ext cx="1387114" cy="45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Ji-Hwan Lim</a:t>
            </a:r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xmlns="" id="{47ED96F5-80EC-4D82-9DF6-AA8F7EF22538}"/>
              </a:ext>
            </a:extLst>
          </p:cNvPr>
          <p:cNvSpPr txBox="1">
            <a:spLocks/>
          </p:cNvSpPr>
          <p:nvPr/>
        </p:nvSpPr>
        <p:spPr>
          <a:xfrm>
            <a:off x="9565427" y="4857791"/>
            <a:ext cx="1387114" cy="45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Helvetica Neue"/>
              </a:rPr>
              <a:t>Ki-Yoon Cho</a:t>
            </a:r>
            <a:endParaRPr lang="en-US" altLang="ko-KR" baseline="30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0FCF43F-C44F-4116-8A55-85E47458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</a:t>
            </a:fld>
            <a:r>
              <a:rPr lang="en-US" altLang="ko-KR" dirty="0"/>
              <a:t> / </a:t>
            </a:r>
            <a:r>
              <a:rPr lang="en-US" altLang="ko-KR" dirty="0" smtClean="0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9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ONGOING RESEARCH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E3874E84-73BD-4F72-89A7-ED6D89983898}"/>
              </a:ext>
            </a:extLst>
          </p:cNvPr>
          <p:cNvSpPr/>
          <p:nvPr/>
        </p:nvSpPr>
        <p:spPr>
          <a:xfrm>
            <a:off x="288370" y="1378032"/>
            <a:ext cx="3770152" cy="464750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DCCCB8CC-114B-487F-82BF-9341A043FD29}"/>
              </a:ext>
            </a:extLst>
          </p:cNvPr>
          <p:cNvSpPr/>
          <p:nvPr/>
        </p:nvSpPr>
        <p:spPr>
          <a:xfrm>
            <a:off x="4224614" y="1373490"/>
            <a:ext cx="3770152" cy="464750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3062872F-BE25-48BB-A721-C1919A7C453A}"/>
              </a:ext>
            </a:extLst>
          </p:cNvPr>
          <p:cNvSpPr/>
          <p:nvPr/>
        </p:nvSpPr>
        <p:spPr>
          <a:xfrm>
            <a:off x="8160858" y="1368949"/>
            <a:ext cx="3770152" cy="464750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EF616D4-9363-4663-869E-3796ED180392}"/>
              </a:ext>
            </a:extLst>
          </p:cNvPr>
          <p:cNvSpPr txBox="1"/>
          <p:nvPr/>
        </p:nvSpPr>
        <p:spPr>
          <a:xfrm>
            <a:off x="444617" y="1836018"/>
            <a:ext cx="3291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1. FOTA</a:t>
            </a:r>
            <a:b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( Firmware Update Over the Air )</a:t>
            </a:r>
          </a:p>
          <a:p>
            <a:endParaRPr lang="en-US" altLang="ko-KR" sz="16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endParaRPr lang="en-US" altLang="ko-KR" sz="16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Using Z-Wave, </a:t>
            </a:r>
            <a:r>
              <a:rPr lang="en-US" altLang="ko-KR" sz="16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control the node </a:t>
            </a:r>
            <a:r>
              <a:rPr lang="en-US" altLang="ko-KR" sz="1600" dirty="0">
                <a:solidFill>
                  <a:srgbClr val="00206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and</a:t>
            </a:r>
            <a:r>
              <a:rPr lang="en-US" altLang="ko-KR" sz="16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 upload a malicious firmware</a:t>
            </a:r>
            <a:endParaRPr lang="ko-KR" altLang="en-US" sz="1600" dirty="0">
              <a:solidFill>
                <a:srgbClr val="FF0000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FB12386-FD40-479F-BBC2-8F08E54477B4}"/>
              </a:ext>
            </a:extLst>
          </p:cNvPr>
          <p:cNvSpPr txBox="1"/>
          <p:nvPr/>
        </p:nvSpPr>
        <p:spPr>
          <a:xfrm>
            <a:off x="4486275" y="1836018"/>
            <a:ext cx="3431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2. Remote Add Mode Control</a:t>
            </a:r>
          </a:p>
          <a:p>
            <a:endParaRPr lang="en-US" altLang="ko-KR" sz="16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endParaRPr lang="en-US" altLang="ko-KR" sz="16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After</a:t>
            </a:r>
            <a:r>
              <a:rPr lang="ko-KR" altLang="en-US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analyzing</a:t>
            </a:r>
            <a:r>
              <a:rPr lang="ko-KR" altLang="en-US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TLS packet, the attacker can </a:t>
            </a:r>
            <a:r>
              <a:rPr lang="en-US" altLang="ko-KR" sz="16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remotely</a:t>
            </a:r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set</a:t>
            </a:r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 the hub to </a:t>
            </a:r>
            <a:r>
              <a:rPr lang="en-US" altLang="ko-KR" sz="16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ADD MODE</a:t>
            </a:r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338C552-11D3-47F8-B54F-2E5DA6ACE388}"/>
              </a:ext>
            </a:extLst>
          </p:cNvPr>
          <p:cNvSpPr txBox="1"/>
          <p:nvPr/>
        </p:nvSpPr>
        <p:spPr>
          <a:xfrm>
            <a:off x="8355724" y="1836018"/>
            <a:ext cx="3481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3. S2 Research</a:t>
            </a:r>
          </a:p>
          <a:p>
            <a:endParaRPr lang="en-US" altLang="ko-KR" sz="16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endParaRPr lang="en-US" altLang="ko-KR" sz="16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In S2, key exchange methods and message transmission issues were Complemented.</a:t>
            </a:r>
            <a:endParaRPr lang="ko-KR" altLang="en-US" sz="16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8B291B1-3D9A-444F-87C5-667B45183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9" y="3509841"/>
            <a:ext cx="2143125" cy="2143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5575555C-499D-479E-80BD-A3899ADC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13" y="3336843"/>
            <a:ext cx="2142000" cy="2142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32646E9-F143-46A4-BED2-697CD3DB3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56" b="89756" l="8046" r="89885">
                        <a14:foregroundMark x1="23908" y1="13659" x2="23908" y2="13659"/>
                        <a14:foregroundMark x1="28506" y1="28780" x2="28506" y2="28780"/>
                        <a14:foregroundMark x1="8046" y1="55610" x2="8046" y2="55610"/>
                        <a14:foregroundMark x1="14943" y1="62927" x2="14943" y2="62927"/>
                        <a14:foregroundMark x1="34943" y1="47805" x2="34943" y2="47805"/>
                        <a14:foregroundMark x1="34023" y1="52195" x2="34023" y2="52195"/>
                        <a14:foregroundMark x1="33793" y1="63902" x2="33793" y2="63902"/>
                        <a14:foregroundMark x1="30115" y1="53659" x2="28276" y2="66341"/>
                        <a14:foregroundMark x1="30115" y1="49756" x2="33793" y2="76098"/>
                        <a14:foregroundMark x1="33793" y1="76098" x2="37931" y2="77561"/>
                        <a14:foregroundMark x1="46897" y1="60000" x2="46897" y2="60000"/>
                        <a14:foregroundMark x1="64598" y1="60000" x2="64598" y2="60000"/>
                        <a14:foregroundMark x1="73333" y1="59512" x2="73333" y2="59512"/>
                        <a14:foregroundMark x1="88736" y1="58537" x2="88736" y2="58537"/>
                        <a14:backgroundMark x1="55862" y1="66341" x2="55862" y2="66341"/>
                        <a14:backgroundMark x1="52874" y1="68780" x2="52874" y2="68780"/>
                        <a14:backgroundMark x1="55862" y1="68780" x2="55862" y2="68780"/>
                        <a14:backgroundMark x1="53103" y1="66341" x2="53103" y2="66341"/>
                        <a14:backgroundMark x1="65977" y1="63415" x2="65977" y2="634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1122" y="3799643"/>
            <a:ext cx="2587627" cy="121945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514C4DF-6840-4F6C-B3E2-69E9CCF4B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20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5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2B140ECC-631D-4DC9-B100-4BD47EA02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0824">
            <a:off x="9219897" y="1617194"/>
            <a:ext cx="1011392" cy="101139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291CE55-2FCA-4219-90A7-F1AC6DB4DF72}"/>
              </a:ext>
            </a:extLst>
          </p:cNvPr>
          <p:cNvSpPr/>
          <p:nvPr/>
        </p:nvSpPr>
        <p:spPr>
          <a:xfrm>
            <a:off x="1718680" y="2472887"/>
            <a:ext cx="1451113" cy="3432439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Attacker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Node ID : 1</a:t>
            </a:r>
            <a:endParaRPr lang="ko-KR" altLang="en-US" sz="1600" dirty="0">
              <a:solidFill>
                <a:schemeClr val="tx1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FOTA ( FIRMWARE UPDATE OVER THE AIR )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4B8227B-7C36-4230-B157-56CDE4CDF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181" y="5964573"/>
            <a:ext cx="1852755" cy="7798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7725D11-F13C-46E6-B48E-2267892E07E9}"/>
              </a:ext>
            </a:extLst>
          </p:cNvPr>
          <p:cNvGrpSpPr/>
          <p:nvPr/>
        </p:nvGrpSpPr>
        <p:grpSpPr>
          <a:xfrm>
            <a:off x="3135423" y="2411384"/>
            <a:ext cx="5852414" cy="400053"/>
            <a:chOff x="3135423" y="2411384"/>
            <a:chExt cx="5852414" cy="400053"/>
          </a:xfrm>
        </p:grpSpPr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xmlns="" id="{2748F9F5-3BE2-4B48-B964-F2547D0856FE}"/>
                </a:ext>
              </a:extLst>
            </p:cNvPr>
            <p:cNvCxnSpPr>
              <a:cxnSpLocks/>
            </p:cNvCxnSpPr>
            <p:nvPr/>
          </p:nvCxnSpPr>
          <p:spPr>
            <a:xfrm>
              <a:off x="3135423" y="2811437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C694D4F-9535-40D5-88BD-29295113D457}"/>
                </a:ext>
              </a:extLst>
            </p:cNvPr>
            <p:cNvSpPr txBox="1"/>
            <p:nvPr/>
          </p:nvSpPr>
          <p:spPr>
            <a:xfrm>
              <a:off x="3757161" y="2411384"/>
              <a:ext cx="3731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Firmware Md Get ( 7A 01 )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AC680FAF-9EEA-4AD2-B5F3-3F8C89D4636D}"/>
              </a:ext>
            </a:extLst>
          </p:cNvPr>
          <p:cNvGrpSpPr/>
          <p:nvPr/>
        </p:nvGrpSpPr>
        <p:grpSpPr>
          <a:xfrm>
            <a:off x="3139313" y="2987875"/>
            <a:ext cx="5852414" cy="407338"/>
            <a:chOff x="3139313" y="2987875"/>
            <a:chExt cx="5852414" cy="407338"/>
          </a:xfrm>
        </p:grpSpPr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4D5267DD-FD94-43DB-A075-DA8B5DA53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9313" y="3395213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3B68417C-3C8C-4518-86EE-1F7A12371E8D}"/>
                </a:ext>
              </a:extLst>
            </p:cNvPr>
            <p:cNvSpPr txBox="1"/>
            <p:nvPr/>
          </p:nvSpPr>
          <p:spPr>
            <a:xfrm>
              <a:off x="3761050" y="2987875"/>
              <a:ext cx="3786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Firmware Md Report ( 7A 02 )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81B54E0-8F6D-43AF-95EB-EC87171DCD21}"/>
              </a:ext>
            </a:extLst>
          </p:cNvPr>
          <p:cNvGrpSpPr/>
          <p:nvPr/>
        </p:nvGrpSpPr>
        <p:grpSpPr>
          <a:xfrm>
            <a:off x="3135423" y="3571651"/>
            <a:ext cx="5993784" cy="400053"/>
            <a:chOff x="3135423" y="3571651"/>
            <a:chExt cx="5993784" cy="40005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xmlns="" id="{8630A958-D002-4ADF-8F41-3D82A88DB076}"/>
                </a:ext>
              </a:extLst>
            </p:cNvPr>
            <p:cNvCxnSpPr>
              <a:cxnSpLocks/>
            </p:cNvCxnSpPr>
            <p:nvPr/>
          </p:nvCxnSpPr>
          <p:spPr>
            <a:xfrm>
              <a:off x="3135423" y="3971704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626BC8D9-0058-40D0-9804-DD631E1E3389}"/>
                </a:ext>
              </a:extLst>
            </p:cNvPr>
            <p:cNvSpPr txBox="1"/>
            <p:nvPr/>
          </p:nvSpPr>
          <p:spPr>
            <a:xfrm>
              <a:off x="3757160" y="3571651"/>
              <a:ext cx="5372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Firmware Update Md Request Get ( 7A 03 )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158BF8F4-5374-4C75-8182-3DDAB03E7B6C}"/>
              </a:ext>
            </a:extLst>
          </p:cNvPr>
          <p:cNvGrpSpPr/>
          <p:nvPr/>
        </p:nvGrpSpPr>
        <p:grpSpPr>
          <a:xfrm>
            <a:off x="3132361" y="5322165"/>
            <a:ext cx="5852414" cy="400053"/>
            <a:chOff x="3132361" y="5322165"/>
            <a:chExt cx="5852414" cy="400053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426A5CD6-0A3E-4DD8-8EDA-C1143EA9970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1" y="5722218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0D09DFAD-D2BC-4CBA-8CB0-D61DD89E232A}"/>
                </a:ext>
              </a:extLst>
            </p:cNvPr>
            <p:cNvSpPr txBox="1"/>
            <p:nvPr/>
          </p:nvSpPr>
          <p:spPr>
            <a:xfrm>
              <a:off x="3754099" y="5322165"/>
              <a:ext cx="478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Firmware Update Md Report ( 7A 06 )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214B442F-A09E-4CA8-B845-F9969206B71F}"/>
              </a:ext>
            </a:extLst>
          </p:cNvPr>
          <p:cNvGrpSpPr/>
          <p:nvPr/>
        </p:nvGrpSpPr>
        <p:grpSpPr>
          <a:xfrm>
            <a:off x="3132361" y="4148140"/>
            <a:ext cx="5993783" cy="407338"/>
            <a:chOff x="3132361" y="4148140"/>
            <a:chExt cx="5993783" cy="407338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xmlns="" id="{375D9D93-BF92-4969-A73D-904EB1650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361" y="4555478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5CD49FE-16FB-4A48-A432-5FC531BF9322}"/>
                </a:ext>
              </a:extLst>
            </p:cNvPr>
            <p:cNvSpPr txBox="1"/>
            <p:nvPr/>
          </p:nvSpPr>
          <p:spPr>
            <a:xfrm>
              <a:off x="3754097" y="4148140"/>
              <a:ext cx="5372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Firmware Update Md Request Report ( 7A 04 )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B4FE884-2159-479A-8521-92AB713444BF}"/>
              </a:ext>
            </a:extLst>
          </p:cNvPr>
          <p:cNvGrpSpPr/>
          <p:nvPr/>
        </p:nvGrpSpPr>
        <p:grpSpPr>
          <a:xfrm>
            <a:off x="3146265" y="4729096"/>
            <a:ext cx="5852414" cy="407338"/>
            <a:chOff x="3146265" y="4729096"/>
            <a:chExt cx="5852414" cy="407338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A99238AE-C923-4AD3-876C-C373AD7CFB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6265" y="5136434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5C4DC462-F16C-4D7C-A5DB-FEEC0E022085}"/>
                </a:ext>
              </a:extLst>
            </p:cNvPr>
            <p:cNvSpPr txBox="1"/>
            <p:nvPr/>
          </p:nvSpPr>
          <p:spPr>
            <a:xfrm>
              <a:off x="3768002" y="4729096"/>
              <a:ext cx="444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Firmware Update Md Get ( 7A 05 )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634E8CB6-BF3D-400C-9BF9-DD3D27CDFD99}"/>
              </a:ext>
            </a:extLst>
          </p:cNvPr>
          <p:cNvGrpSpPr/>
          <p:nvPr/>
        </p:nvGrpSpPr>
        <p:grpSpPr>
          <a:xfrm>
            <a:off x="444617" y="1123693"/>
            <a:ext cx="10954903" cy="4931667"/>
            <a:chOff x="444617" y="1123693"/>
            <a:chExt cx="10954903" cy="493166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8F053858-1F5A-4587-B8A8-8EC6251C9371}"/>
                </a:ext>
              </a:extLst>
            </p:cNvPr>
            <p:cNvSpPr/>
            <p:nvPr/>
          </p:nvSpPr>
          <p:spPr>
            <a:xfrm>
              <a:off x="444617" y="1308359"/>
              <a:ext cx="10954903" cy="4747001"/>
            </a:xfrm>
            <a:prstGeom prst="rect">
              <a:avLst/>
            </a:prstGeom>
            <a:noFill/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7D1756C-16A5-4931-AEFF-BBCCBF0AB75B}"/>
                </a:ext>
              </a:extLst>
            </p:cNvPr>
            <p:cNvSpPr txBox="1"/>
            <p:nvPr/>
          </p:nvSpPr>
          <p:spPr>
            <a:xfrm>
              <a:off x="576696" y="1123693"/>
              <a:ext cx="2948823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HOME ID : CB C7 B8 8F</a:t>
              </a:r>
              <a:endParaRPr lang="ko-KR" altLang="en-US" b="1" dirty="0"/>
            </a:p>
          </p:txBody>
        </p:sp>
      </p:grpSp>
      <p:pic>
        <p:nvPicPr>
          <p:cNvPr id="30" name="Picture 2" descr="user iconì ëí ì´ë¯¸ì§ ê²ìê²°ê³¼">
            <a:extLst>
              <a:ext uri="{FF2B5EF4-FFF2-40B4-BE49-F238E27FC236}">
                <a16:creationId xmlns:a16="http://schemas.microsoft.com/office/drawing/2014/main" xmlns="" id="{DC033F48-D42A-43C2-9A3D-F841881F8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94" y="1505962"/>
            <a:ext cx="931484" cy="93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1FC875B7-B02D-4575-88B6-B92715057E97}"/>
              </a:ext>
            </a:extLst>
          </p:cNvPr>
          <p:cNvSpPr/>
          <p:nvPr/>
        </p:nvSpPr>
        <p:spPr>
          <a:xfrm>
            <a:off x="9022207" y="2472887"/>
            <a:ext cx="1451113" cy="3432435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Multi Tab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Node ID : 28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7F4FA8C-73C6-4EFD-AA09-720649355F1B}"/>
              </a:ext>
            </a:extLst>
          </p:cNvPr>
          <p:cNvSpPr txBox="1"/>
          <p:nvPr/>
        </p:nvSpPr>
        <p:spPr>
          <a:xfrm>
            <a:off x="3746784" y="1693626"/>
            <a:ext cx="461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Instruction ( Command Class, Command )</a:t>
            </a:r>
            <a:endParaRPr lang="ko-KR" altLang="en-US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11DEBC9-8198-4C46-9416-2A5DC07DBFE7}"/>
              </a:ext>
            </a:extLst>
          </p:cNvPr>
          <p:cNvSpPr txBox="1"/>
          <p:nvPr/>
        </p:nvSpPr>
        <p:spPr>
          <a:xfrm>
            <a:off x="3538263" y="2183801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342F6ED-8235-4A85-A9DB-EB7EBD124D8D}"/>
              </a:ext>
            </a:extLst>
          </p:cNvPr>
          <p:cNvSpPr txBox="1"/>
          <p:nvPr/>
        </p:nvSpPr>
        <p:spPr>
          <a:xfrm>
            <a:off x="3533128" y="2784206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0FBB5F7-C576-4996-854B-EAC97DFABAFF}"/>
              </a:ext>
            </a:extLst>
          </p:cNvPr>
          <p:cNvSpPr txBox="1"/>
          <p:nvPr/>
        </p:nvSpPr>
        <p:spPr>
          <a:xfrm>
            <a:off x="3533128" y="3364489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D048989-6C7D-4A29-A7B9-6061BE522FE3}"/>
              </a:ext>
            </a:extLst>
          </p:cNvPr>
          <p:cNvSpPr txBox="1"/>
          <p:nvPr/>
        </p:nvSpPr>
        <p:spPr>
          <a:xfrm>
            <a:off x="3535607" y="3950742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318467C-9777-450D-92D2-8DDB5171DA2B}"/>
              </a:ext>
            </a:extLst>
          </p:cNvPr>
          <p:cNvSpPr txBox="1"/>
          <p:nvPr/>
        </p:nvSpPr>
        <p:spPr>
          <a:xfrm>
            <a:off x="3544433" y="4535758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9EE3093-8219-4C7A-AB76-DA75C40082D6}"/>
              </a:ext>
            </a:extLst>
          </p:cNvPr>
          <p:cNvSpPr txBox="1"/>
          <p:nvPr/>
        </p:nvSpPr>
        <p:spPr>
          <a:xfrm>
            <a:off x="3533128" y="5116343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1B105D2-922B-40A6-89FC-5F389FB47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21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9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AE5BDA-7615-4ABD-9632-269FF8BE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/>
          <a:lstStyle/>
          <a:p>
            <a:r>
              <a:rPr lang="en-US" altLang="ko-KR" sz="3600">
                <a:solidFill>
                  <a:schemeClr val="accent1">
                    <a:lumMod val="50000"/>
                  </a:schemeClr>
                </a:solidFill>
              </a:rPr>
              <a:t>FOTA ( FIRMWARE UPDATE OVER THE AIR )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079F0FEC-DD67-4C98-9C64-F667940A0CF6}"/>
              </a:ext>
            </a:extLst>
          </p:cNvPr>
          <p:cNvSpPr/>
          <p:nvPr/>
        </p:nvSpPr>
        <p:spPr>
          <a:xfrm>
            <a:off x="801255" y="1303978"/>
            <a:ext cx="10576478" cy="1149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S0 products should </a:t>
            </a:r>
            <a:r>
              <a:rPr lang="en-US" altLang="ko-KR" sz="2400" dirty="0">
                <a:solidFill>
                  <a:srgbClr val="0070C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only receive S0 FOTA command</a:t>
            </a: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s and </a:t>
            </a:r>
            <a:r>
              <a:rPr lang="en-US" altLang="ko-KR" sz="24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ignore Nonce FOTA commands</a:t>
            </a: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727304" y="2883518"/>
            <a:ext cx="8657523" cy="2460881"/>
            <a:chOff x="1727304" y="2883518"/>
            <a:chExt cx="8657523" cy="2460881"/>
          </a:xfrm>
        </p:grpSpPr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0E1AE11F-5811-4557-AED7-1EA1EA4BF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40824">
              <a:off x="9190585" y="3146373"/>
              <a:ext cx="1011392" cy="101139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0BFA0CB8-8CB5-41E3-ACF8-96F556DB341E}"/>
                </a:ext>
              </a:extLst>
            </p:cNvPr>
            <p:cNvSpPr/>
            <p:nvPr/>
          </p:nvSpPr>
          <p:spPr>
            <a:xfrm>
              <a:off x="5357096" y="3946159"/>
              <a:ext cx="1285117" cy="128511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Controller</a:t>
              </a:r>
              <a:endParaRPr lang="ko-KR" altLang="en-US" sz="14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9EB262A-8476-4288-9238-8615721BD2EF}"/>
                </a:ext>
              </a:extLst>
            </p:cNvPr>
            <p:cNvSpPr/>
            <p:nvPr/>
          </p:nvSpPr>
          <p:spPr>
            <a:xfrm>
              <a:off x="1727304" y="3910834"/>
              <a:ext cx="1285117" cy="128511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Door Lock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( S0 )</a:t>
              </a:r>
              <a:endParaRPr lang="en-US" altLang="ko-KR" sz="14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2B189C8F-345D-436F-ACAA-7097CACFA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2754" y="3096895"/>
              <a:ext cx="722499" cy="722499"/>
            </a:xfrm>
            <a:prstGeom prst="rect">
              <a:avLst/>
            </a:prstGeom>
          </p:spPr>
        </p:pic>
        <p:pic>
          <p:nvPicPr>
            <p:cNvPr id="23" name="Picture 4" descr="ê´ë ¨ ì´ë¯¸ì§">
              <a:extLst>
                <a:ext uri="{FF2B5EF4-FFF2-40B4-BE49-F238E27FC236}">
                  <a16:creationId xmlns="" xmlns:a16="http://schemas.microsoft.com/office/drawing/2014/main" id="{48DA1F37-AF26-47EA-9C9E-800F75714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965" y="2883518"/>
              <a:ext cx="1011392" cy="101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68934651-91B2-49FD-89A8-45F113110D83}"/>
                </a:ext>
              </a:extLst>
            </p:cNvPr>
            <p:cNvSpPr/>
            <p:nvPr/>
          </p:nvSpPr>
          <p:spPr>
            <a:xfrm>
              <a:off x="9099710" y="4059282"/>
              <a:ext cx="1285117" cy="128511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Multi Tab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( S0 )</a:t>
              </a:r>
              <a:endParaRPr lang="en-US" altLang="ko-KR" sz="14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D55A9E20-97EB-4379-843E-473159A6C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0082" y="4375092"/>
              <a:ext cx="1984255" cy="262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83370E8A-4635-49BE-B839-C907D5589BBA}"/>
                </a:ext>
              </a:extLst>
            </p:cNvPr>
            <p:cNvSpPr txBox="1"/>
            <p:nvPr/>
          </p:nvSpPr>
          <p:spPr>
            <a:xfrm>
              <a:off x="3544163" y="4021548"/>
              <a:ext cx="12851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S0 FOTA GET</a:t>
              </a:r>
              <a:endParaRPr lang="ko-KR" altLang="en-US" sz="1400" dirty="0">
                <a:solidFill>
                  <a:srgbClr val="0070C0"/>
                </a:solidFill>
                <a:latin typeface="HK Nova Medium Narrow" panose="020B0600000101010101" charset="0"/>
                <a:ea typeface="나눔스퀘어OTF Bold" panose="020B0600000101010101" pitchFamily="34" charset="-127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757B5EA8-4EBC-4A7A-80CB-2BBAFDD60A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0081" y="4902246"/>
              <a:ext cx="1984255" cy="262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710376F-B2DD-4F8B-AFBE-99A23D27A645}"/>
                </a:ext>
              </a:extLst>
            </p:cNvPr>
            <p:cNvSpPr txBox="1"/>
            <p:nvPr/>
          </p:nvSpPr>
          <p:spPr>
            <a:xfrm>
              <a:off x="3185418" y="4535582"/>
              <a:ext cx="1846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0070C0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S0 FOTA REPORT</a:t>
              </a:r>
              <a:endParaRPr lang="ko-KR" altLang="en-US" sz="1400" dirty="0">
                <a:solidFill>
                  <a:srgbClr val="0070C0"/>
                </a:solidFill>
                <a:latin typeface="HK Nova Medium Narrow" panose="020B0600000101010101" charset="0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0F59512-99EA-42C1-8936-E4EB9E85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22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5FD6E9D4-7FE7-4140-BFA7-89282C4AAD88}"/>
              </a:ext>
            </a:extLst>
          </p:cNvPr>
          <p:cNvCxnSpPr>
            <a:cxnSpLocks/>
          </p:cNvCxnSpPr>
          <p:nvPr/>
        </p:nvCxnSpPr>
        <p:spPr>
          <a:xfrm flipH="1" flipV="1">
            <a:off x="6866850" y="4440996"/>
            <a:ext cx="1984255" cy="2624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EC31C22-9216-4D1A-89D7-6A37A9416A2E}"/>
              </a:ext>
            </a:extLst>
          </p:cNvPr>
          <p:cNvSpPr txBox="1"/>
          <p:nvPr/>
        </p:nvSpPr>
        <p:spPr>
          <a:xfrm>
            <a:off x="6863948" y="3917776"/>
            <a:ext cx="181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None Security FOTA GET</a:t>
            </a:r>
            <a:endParaRPr lang="ko-KR" altLang="en-US" sz="1400" dirty="0">
              <a:solidFill>
                <a:srgbClr val="FF0000"/>
              </a:solidFill>
              <a:latin typeface="HK Nova Medium Narrow" panose="020B0600000101010101" charset="0"/>
              <a:ea typeface="나눔스퀘어OTF Bold" panose="020B060000010101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20894AF6-6E97-4F68-999A-BDEDB880945B}"/>
              </a:ext>
            </a:extLst>
          </p:cNvPr>
          <p:cNvCxnSpPr>
            <a:cxnSpLocks/>
          </p:cNvCxnSpPr>
          <p:nvPr/>
        </p:nvCxnSpPr>
        <p:spPr>
          <a:xfrm flipH="1" flipV="1">
            <a:off x="6866849" y="4968150"/>
            <a:ext cx="1984255" cy="2624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2481B1E-ED59-4713-B3F1-37E786E42B23}"/>
              </a:ext>
            </a:extLst>
          </p:cNvPr>
          <p:cNvSpPr txBox="1"/>
          <p:nvPr/>
        </p:nvSpPr>
        <p:spPr>
          <a:xfrm>
            <a:off x="6975879" y="4476626"/>
            <a:ext cx="158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None Security FOTA REPORT</a:t>
            </a:r>
            <a:endParaRPr lang="ko-KR" altLang="en-US" sz="1400" dirty="0">
              <a:solidFill>
                <a:srgbClr val="FF0000"/>
              </a:solidFill>
              <a:latin typeface="HK Nova Medium Narrow" panose="020B0600000101010101" charset="0"/>
              <a:ea typeface="나눔스퀘어OTF Bold" panose="020B0600000101010101" pitchFamily="34" charset="-127"/>
            </a:endParaRPr>
          </a:p>
        </p:txBody>
      </p:sp>
      <p:sp>
        <p:nvSpPr>
          <p:cNvPr id="28" name="덧셈 기호 9">
            <a:extLst>
              <a:ext uri="{FF2B5EF4-FFF2-40B4-BE49-F238E27FC236}">
                <a16:creationId xmlns="" xmlns:a16="http://schemas.microsoft.com/office/drawing/2014/main" id="{7CDA802E-0C3C-4CA7-AF64-40C2B83DE24E}"/>
              </a:ext>
            </a:extLst>
          </p:cNvPr>
          <p:cNvSpPr>
            <a:spLocks noChangeAspect="1"/>
          </p:cNvSpPr>
          <p:nvPr/>
        </p:nvSpPr>
        <p:spPr>
          <a:xfrm rot="2727998">
            <a:off x="7644160" y="4675279"/>
            <a:ext cx="710271" cy="710271"/>
          </a:xfrm>
          <a:prstGeom prst="mathPlus">
            <a:avLst>
              <a:gd name="adj1" fmla="val 108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AE5BDA-7615-4ABD-9632-269FF8BE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/>
          <a:lstStyle/>
          <a:p>
            <a:r>
              <a:rPr lang="en-US" altLang="ko-KR" sz="3600">
                <a:solidFill>
                  <a:schemeClr val="accent1">
                    <a:lumMod val="50000"/>
                  </a:schemeClr>
                </a:solidFill>
              </a:rPr>
              <a:t>FOTA ( FIRMWARE UPDATE OVER THE AIR )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079F0FEC-DD67-4C98-9C64-F667940A0CF6}"/>
              </a:ext>
            </a:extLst>
          </p:cNvPr>
          <p:cNvSpPr/>
          <p:nvPr/>
        </p:nvSpPr>
        <p:spPr>
          <a:xfrm>
            <a:off x="801255" y="1303978"/>
            <a:ext cx="1057647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But we also found a </a:t>
            </a:r>
            <a:r>
              <a:rPr lang="en-US" altLang="ko-KR" sz="24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response to Nonce FOTA</a:t>
            </a: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727304" y="2883518"/>
            <a:ext cx="8657523" cy="2460881"/>
            <a:chOff x="1727304" y="2883518"/>
            <a:chExt cx="8657523" cy="2460881"/>
          </a:xfrm>
        </p:grpSpPr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0E1AE11F-5811-4557-AED7-1EA1EA4BF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40824">
              <a:off x="9190585" y="3146373"/>
              <a:ext cx="1011392" cy="101139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0BFA0CB8-8CB5-41E3-ACF8-96F556DB341E}"/>
                </a:ext>
              </a:extLst>
            </p:cNvPr>
            <p:cNvSpPr/>
            <p:nvPr/>
          </p:nvSpPr>
          <p:spPr>
            <a:xfrm>
              <a:off x="5357096" y="3946159"/>
              <a:ext cx="1285117" cy="128511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Controller</a:t>
              </a:r>
              <a:endParaRPr lang="ko-KR" altLang="en-US" sz="14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9EB262A-8476-4288-9238-8615721BD2EF}"/>
                </a:ext>
              </a:extLst>
            </p:cNvPr>
            <p:cNvSpPr/>
            <p:nvPr/>
          </p:nvSpPr>
          <p:spPr>
            <a:xfrm>
              <a:off x="1727304" y="3910834"/>
              <a:ext cx="1285117" cy="128511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Door Lock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( S0 )</a:t>
              </a:r>
              <a:endParaRPr lang="en-US" altLang="ko-KR" sz="14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2B189C8F-345D-436F-ACAA-7097CACFA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2754" y="3096895"/>
              <a:ext cx="722499" cy="722499"/>
            </a:xfrm>
            <a:prstGeom prst="rect">
              <a:avLst/>
            </a:prstGeom>
          </p:spPr>
        </p:pic>
        <p:pic>
          <p:nvPicPr>
            <p:cNvPr id="23" name="Picture 4" descr="ê´ë ¨ ì´ë¯¸ì§">
              <a:extLst>
                <a:ext uri="{FF2B5EF4-FFF2-40B4-BE49-F238E27FC236}">
                  <a16:creationId xmlns="" xmlns:a16="http://schemas.microsoft.com/office/drawing/2014/main" id="{48DA1F37-AF26-47EA-9C9E-800F75714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965" y="2883518"/>
              <a:ext cx="1011392" cy="101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68934651-91B2-49FD-89A8-45F113110D83}"/>
                </a:ext>
              </a:extLst>
            </p:cNvPr>
            <p:cNvSpPr/>
            <p:nvPr/>
          </p:nvSpPr>
          <p:spPr>
            <a:xfrm>
              <a:off x="9099710" y="4059282"/>
              <a:ext cx="1285117" cy="128511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Multi Tab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( S0 )</a:t>
              </a:r>
              <a:endParaRPr lang="en-US" altLang="ko-KR" sz="14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D55A9E20-97EB-4379-843E-473159A6C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6850" y="4440996"/>
              <a:ext cx="1984255" cy="262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757B5EA8-4EBC-4A7A-80CB-2BBAFDD60A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6849" y="4968150"/>
              <a:ext cx="1984255" cy="262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D55A9E20-97EB-4379-843E-473159A6C118}"/>
              </a:ext>
            </a:extLst>
          </p:cNvPr>
          <p:cNvCxnSpPr>
            <a:cxnSpLocks/>
          </p:cNvCxnSpPr>
          <p:nvPr/>
        </p:nvCxnSpPr>
        <p:spPr>
          <a:xfrm flipH="1" flipV="1">
            <a:off x="3180082" y="4375092"/>
            <a:ext cx="1984255" cy="2624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3370E8A-4635-49BE-B839-C907D5589BBA}"/>
              </a:ext>
            </a:extLst>
          </p:cNvPr>
          <p:cNvSpPr txBox="1"/>
          <p:nvPr/>
        </p:nvSpPr>
        <p:spPr>
          <a:xfrm>
            <a:off x="3544163" y="4021548"/>
            <a:ext cx="128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0070C0"/>
                </a:solidFill>
                <a:latin typeface="HK Nova Medium Narrow" panose="020B0600000101010101" charset="0"/>
                <a:ea typeface="나눔스퀘어OTF Bold" panose="020B0600000101010101" pitchFamily="34" charset="-127"/>
              </a:defRPr>
            </a:lvl1pPr>
          </a:lstStyle>
          <a:p>
            <a:r>
              <a:rPr lang="en-US" altLang="ko-KR" dirty="0"/>
              <a:t>S0 FOTA GET</a:t>
            </a:r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757B5EA8-4EBC-4A7A-80CB-2BBAFDD60A29}"/>
              </a:ext>
            </a:extLst>
          </p:cNvPr>
          <p:cNvCxnSpPr>
            <a:cxnSpLocks/>
          </p:cNvCxnSpPr>
          <p:nvPr/>
        </p:nvCxnSpPr>
        <p:spPr>
          <a:xfrm flipH="1" flipV="1">
            <a:off x="3180081" y="4902246"/>
            <a:ext cx="1984255" cy="2624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710376F-B2DD-4F8B-AFBE-99A23D27A645}"/>
              </a:ext>
            </a:extLst>
          </p:cNvPr>
          <p:cNvSpPr txBox="1"/>
          <p:nvPr/>
        </p:nvSpPr>
        <p:spPr>
          <a:xfrm>
            <a:off x="3185418" y="4535582"/>
            <a:ext cx="1846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0070C0"/>
                </a:solidFill>
                <a:latin typeface="HK Nova Medium Narrow" panose="020B0600000101010101" charset="0"/>
                <a:ea typeface="나눔스퀘어OTF Bold" panose="020B0600000101010101" pitchFamily="34" charset="-127"/>
              </a:defRPr>
            </a:lvl1pPr>
          </a:lstStyle>
          <a:p>
            <a:r>
              <a:rPr lang="en-US" altLang="ko-KR"/>
              <a:t>S0 FOTA REPORT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43ABC617-CD5F-4C34-9C8C-7104AD22C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23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C8D078F-5BE0-445E-89C6-4A99D79024C3}"/>
              </a:ext>
            </a:extLst>
          </p:cNvPr>
          <p:cNvSpPr txBox="1"/>
          <p:nvPr/>
        </p:nvSpPr>
        <p:spPr>
          <a:xfrm>
            <a:off x="6975879" y="4476626"/>
            <a:ext cx="158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None Security FOTA REPORT</a:t>
            </a:r>
            <a:endParaRPr lang="ko-KR" altLang="en-US" sz="1400" dirty="0">
              <a:solidFill>
                <a:srgbClr val="FF0000"/>
              </a:solidFill>
              <a:latin typeface="HK Nova Medium Narrow" panose="020B0600000101010101" charset="0"/>
              <a:ea typeface="나눔스퀘어OTF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60D528A-3CB8-44EC-927E-1F60280ACE0F}"/>
              </a:ext>
            </a:extLst>
          </p:cNvPr>
          <p:cNvSpPr txBox="1"/>
          <p:nvPr/>
        </p:nvSpPr>
        <p:spPr>
          <a:xfrm>
            <a:off x="6863948" y="3917776"/>
            <a:ext cx="181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None Security FOTA GET</a:t>
            </a:r>
            <a:endParaRPr lang="ko-KR" altLang="en-US" sz="1400" dirty="0">
              <a:solidFill>
                <a:srgbClr val="FF0000"/>
              </a:solidFill>
              <a:latin typeface="HK Nova Medium Narrow" panose="020B0600000101010101" charset="0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2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FOTA ( FIRMWARE OVER THE AIR )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4B8227B-7C36-4230-B157-56CDE4CDF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181" y="5964573"/>
            <a:ext cx="1852755" cy="77987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745C207-01EB-4416-9FE0-6C2173291D8D}"/>
              </a:ext>
            </a:extLst>
          </p:cNvPr>
          <p:cNvGrpSpPr/>
          <p:nvPr/>
        </p:nvGrpSpPr>
        <p:grpSpPr>
          <a:xfrm>
            <a:off x="444617" y="5162656"/>
            <a:ext cx="9067800" cy="1392614"/>
            <a:chOff x="487444" y="4801778"/>
            <a:chExt cx="9067800" cy="13926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F57734E3-23F6-48C5-899D-5A3680DF5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444" y="4801778"/>
              <a:ext cx="9067800" cy="685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B2433DFC-040B-413C-8E6F-A01FA9B1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197" y="5546692"/>
              <a:ext cx="8782050" cy="6477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DD4B22AE-CA86-485D-956C-FF041612AB11}"/>
                </a:ext>
              </a:extLst>
            </p:cNvPr>
            <p:cNvSpPr/>
            <p:nvPr/>
          </p:nvSpPr>
          <p:spPr>
            <a:xfrm>
              <a:off x="556182" y="4817098"/>
              <a:ext cx="1442301" cy="2450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80134491-11A9-475C-BB20-E88968092C53}"/>
                </a:ext>
              </a:extLst>
            </p:cNvPr>
            <p:cNvSpPr/>
            <p:nvPr/>
          </p:nvSpPr>
          <p:spPr>
            <a:xfrm>
              <a:off x="556182" y="5533535"/>
              <a:ext cx="1442301" cy="2450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ED9E8EF-1D2D-4009-BF40-F530FA04C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55" y="1168148"/>
            <a:ext cx="9544050" cy="3543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45243-3D68-426E-891C-5E52A7783FA8}"/>
              </a:ext>
            </a:extLst>
          </p:cNvPr>
          <p:cNvSpPr txBox="1"/>
          <p:nvPr/>
        </p:nvSpPr>
        <p:spPr>
          <a:xfrm>
            <a:off x="3850815" y="1429018"/>
            <a:ext cx="38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5D6ED6D-BC41-4B83-A04B-2D42C7C86A8F}"/>
              </a:ext>
            </a:extLst>
          </p:cNvPr>
          <p:cNvSpPr txBox="1"/>
          <p:nvPr/>
        </p:nvSpPr>
        <p:spPr>
          <a:xfrm>
            <a:off x="3843435" y="1839520"/>
            <a:ext cx="38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23EC045-077D-4182-B29D-2FD3167DF51F}"/>
              </a:ext>
            </a:extLst>
          </p:cNvPr>
          <p:cNvSpPr txBox="1"/>
          <p:nvPr/>
        </p:nvSpPr>
        <p:spPr>
          <a:xfrm>
            <a:off x="3845895" y="2250022"/>
            <a:ext cx="38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39CB1AF-F766-455E-BCF6-C152BD37CECA}"/>
              </a:ext>
            </a:extLst>
          </p:cNvPr>
          <p:cNvSpPr txBox="1"/>
          <p:nvPr/>
        </p:nvSpPr>
        <p:spPr>
          <a:xfrm>
            <a:off x="3848355" y="2647672"/>
            <a:ext cx="38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4C48444-8534-4224-AB31-E8873827BF6F}"/>
              </a:ext>
            </a:extLst>
          </p:cNvPr>
          <p:cNvSpPr txBox="1"/>
          <p:nvPr/>
        </p:nvSpPr>
        <p:spPr>
          <a:xfrm>
            <a:off x="3840975" y="3056349"/>
            <a:ext cx="38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F6759C8-D8BD-4935-8A8E-6BD61B1CE3E0}"/>
              </a:ext>
            </a:extLst>
          </p:cNvPr>
          <p:cNvSpPr txBox="1"/>
          <p:nvPr/>
        </p:nvSpPr>
        <p:spPr>
          <a:xfrm>
            <a:off x="3838515" y="3449518"/>
            <a:ext cx="38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BE535E0-AC61-458A-BB5F-BE685C0186F0}"/>
              </a:ext>
            </a:extLst>
          </p:cNvPr>
          <p:cNvSpPr/>
          <p:nvPr/>
        </p:nvSpPr>
        <p:spPr>
          <a:xfrm>
            <a:off x="444617" y="4815736"/>
            <a:ext cx="35445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Report Number 2 is Order of the Firmware Data</a:t>
            </a:r>
            <a:endParaRPr lang="ko-KR" altLang="en-US" sz="12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xmlns="" id="{A5A54462-DE47-4B51-8494-CC9867E6A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24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68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3505" y="2934114"/>
            <a:ext cx="989771" cy="9897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REMOTE ADD MODE CONTROL</a:t>
            </a:r>
          </a:p>
        </p:txBody>
      </p:sp>
      <p:pic>
        <p:nvPicPr>
          <p:cNvPr id="11" name="Picture 2" descr="관련 이미지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1472" y="1711250"/>
            <a:ext cx="1334679" cy="1334679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9985891" y="5588003"/>
            <a:ext cx="1830399" cy="26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10000"/>
              </a:spcBef>
              <a:defRPr lang="ko-KR" altLang="en-US"/>
            </a:pPr>
            <a:r>
              <a:rPr lang="en-US" altLang="ko-KR" sz="1200" dirty="0">
                <a:latin typeface="HK Nova Medium Narrow"/>
                <a:ea typeface="나눔바른고딕"/>
              </a:rPr>
              <a:t>TLS Encrypted Packet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08939" y="5063465"/>
            <a:ext cx="126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Controller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3268" y="1246412"/>
            <a:ext cx="2238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Server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9131" y="4736195"/>
            <a:ext cx="1714500" cy="1714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53268" y="5393596"/>
            <a:ext cx="8643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Command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99801" y="4098663"/>
            <a:ext cx="1043456" cy="1043456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9554400" y="5722071"/>
            <a:ext cx="432000" cy="0"/>
          </a:xfrm>
          <a:prstGeom prst="line">
            <a:avLst/>
          </a:prstGeom>
          <a:ln w="25400" algn="ctr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565689" y="5971485"/>
            <a:ext cx="432000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6"/>
          <p:cNvSpPr/>
          <p:nvPr/>
        </p:nvSpPr>
        <p:spPr>
          <a:xfrm>
            <a:off x="9989772" y="5837417"/>
            <a:ext cx="1830398" cy="22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10000"/>
              </a:spcBef>
              <a:defRPr lang="ko-KR" altLang="en-US"/>
            </a:pPr>
            <a:r>
              <a:rPr lang="en-US" altLang="ko-KR" sz="12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Z-W</a:t>
            </a:r>
            <a:r>
              <a:rPr lang="en-US" altLang="ko-KR" sz="1200" dirty="0">
                <a:latin typeface="HK Nova Medium Narrow"/>
                <a:ea typeface="나눔바른고딕"/>
              </a:rPr>
              <a:t>ave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09933" y="2207112"/>
            <a:ext cx="896338" cy="79841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83252" y="3029790"/>
            <a:ext cx="896338" cy="79841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0" y="4396803"/>
            <a:ext cx="896338" cy="79841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088126" y="3855401"/>
            <a:ext cx="8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Router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rot="5400000">
            <a:off x="727833" y="3853482"/>
            <a:ext cx="1128507" cy="10353"/>
          </a:xfrm>
          <a:prstGeom prst="straightConnector1">
            <a:avLst/>
          </a:prstGeom>
          <a:ln w="25400" algn="ctr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1" idx="3"/>
          </p:cNvCxnSpPr>
          <p:nvPr/>
        </p:nvCxnSpPr>
        <p:spPr>
          <a:xfrm>
            <a:off x="1966150" y="2378590"/>
            <a:ext cx="1029048" cy="739812"/>
          </a:xfrm>
          <a:prstGeom prst="straightConnector1">
            <a:avLst/>
          </a:prstGeom>
          <a:ln w="25400" algn="ctr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4051234" y="3832778"/>
            <a:ext cx="1076736" cy="766140"/>
          </a:xfrm>
          <a:prstGeom prst="straightConnector1">
            <a:avLst/>
          </a:prstGeom>
          <a:ln w="25400" algn="ctr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rot="5400000" flipH="1" flipV="1">
            <a:off x="6422127" y="3252995"/>
            <a:ext cx="1242392" cy="1014618"/>
          </a:xfrm>
          <a:prstGeom prst="straightConnector1">
            <a:avLst/>
          </a:prstGeom>
          <a:ln w="25400" algn="ctr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6536438" y="3667125"/>
            <a:ext cx="2101288" cy="860088"/>
          </a:xfrm>
          <a:prstGeom prst="straightConnector1">
            <a:avLst/>
          </a:prstGeom>
          <a:ln w="25400" algn="ctr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6577427" y="4640331"/>
            <a:ext cx="2246659" cy="124240"/>
          </a:xfrm>
          <a:prstGeom prst="straightConnector1">
            <a:avLst/>
          </a:prstGeom>
          <a:ln w="25400" algn="ctr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283271" y="2084732"/>
            <a:ext cx="4969565" cy="3364810"/>
          </a:xfrm>
          <a:prstGeom prst="rect">
            <a:avLst/>
          </a:prstGeom>
          <a:noFill/>
          <a:ln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5" name="TextBox 54"/>
          <p:cNvSpPr txBox="1"/>
          <p:nvPr/>
        </p:nvSpPr>
        <p:spPr>
          <a:xfrm>
            <a:off x="7165077" y="1690479"/>
            <a:ext cx="18118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My Home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808BEFA-D869-4B42-9647-C06EBD0CB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25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REMOTE ADD MODE CONTROL</a:t>
            </a:r>
            <a:endParaRPr lang="en-US" altLang="ko-KR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2" name="Picture 6" descr="관련 이미지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2022" y="1659639"/>
            <a:ext cx="952109" cy="914401"/>
          </a:xfrm>
          <a:prstGeom prst="rect">
            <a:avLst/>
          </a:prstGeom>
          <a:noFill/>
        </p:spPr>
      </p:pic>
      <p:sp>
        <p:nvSpPr>
          <p:cNvPr id="43" name="직사각형 21"/>
          <p:cNvSpPr/>
          <p:nvPr/>
        </p:nvSpPr>
        <p:spPr>
          <a:xfrm>
            <a:off x="740000" y="2773174"/>
            <a:ext cx="2175390" cy="303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10000"/>
              </a:spcBef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Server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78206" y="1590509"/>
            <a:ext cx="1103657" cy="110365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026006" y="2770626"/>
            <a:ext cx="8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Router</a:t>
            </a:r>
          </a:p>
        </p:txBody>
      </p:sp>
      <p:pic>
        <p:nvPicPr>
          <p:cNvPr id="50" name="Picture 6" descr="hub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150070" y="2696886"/>
            <a:ext cx="1164210" cy="1164210"/>
          </a:xfrm>
          <a:prstGeom prst="rect">
            <a:avLst/>
          </a:prstGeom>
          <a:noFill/>
        </p:spPr>
      </p:pic>
      <p:sp>
        <p:nvSpPr>
          <p:cNvPr id="51" name="직사각형 22"/>
          <p:cNvSpPr/>
          <p:nvPr/>
        </p:nvSpPr>
        <p:spPr>
          <a:xfrm>
            <a:off x="5211512" y="3719074"/>
            <a:ext cx="1137426" cy="40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10000"/>
              </a:spcBef>
              <a:defRPr lang="ko-KR" altLang="en-US"/>
            </a:pPr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Gateway </a:t>
            </a:r>
            <a:r>
              <a:rPr lang="en-US" altLang="ko-KR" sz="11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( AP )</a:t>
            </a:r>
            <a:endParaRPr lang="en-US" altLang="ko-KR" sz="1600" dirty="0">
              <a:latin typeface="HK Nova Medium Narrow" panose="00000606000000000000" pitchFamily="2" charset="0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56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947625" y="5119147"/>
            <a:ext cx="1361388" cy="1361388"/>
          </a:xfrm>
          <a:prstGeom prst="rect">
            <a:avLst/>
          </a:prstGeom>
          <a:noFill/>
        </p:spPr>
      </p:pic>
      <p:sp>
        <p:nvSpPr>
          <p:cNvPr id="57" name="직사각형 19"/>
          <p:cNvSpPr/>
          <p:nvPr/>
        </p:nvSpPr>
        <p:spPr>
          <a:xfrm>
            <a:off x="7110533" y="6266222"/>
            <a:ext cx="1164210" cy="303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10000"/>
              </a:spcBef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Attacker</a:t>
            </a:r>
          </a:p>
        </p:txBody>
      </p:sp>
      <p:pic>
        <p:nvPicPr>
          <p:cNvPr id="5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932942" y="1523196"/>
            <a:ext cx="1361388" cy="1361388"/>
          </a:xfrm>
          <a:prstGeom prst="rect">
            <a:avLst/>
          </a:prstGeom>
          <a:noFill/>
        </p:spPr>
      </p:pic>
      <p:sp>
        <p:nvSpPr>
          <p:cNvPr id="59" name="직사각형 20"/>
          <p:cNvSpPr/>
          <p:nvPr/>
        </p:nvSpPr>
        <p:spPr>
          <a:xfrm>
            <a:off x="9796255" y="2750749"/>
            <a:ext cx="1454820" cy="364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10000"/>
              </a:spcBef>
              <a:defRPr lang="ko-KR" altLang="en-US"/>
            </a:pPr>
            <a:r>
              <a:rPr lang="en-US" altLang="ko-KR" dirty="0">
                <a:latin typeface="HK Nova Medium Narrow"/>
                <a:ea typeface="나눔바른고딕"/>
              </a:rPr>
              <a:t> SSL Server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1708495" y="2103202"/>
            <a:ext cx="1004266" cy="0"/>
          </a:xfrm>
          <a:prstGeom prst="straightConnector1">
            <a:avLst/>
          </a:prstGeom>
          <a:ln w="25400" algn="ctr">
            <a:solidFill>
              <a:schemeClr val="tx1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4028454" y="2369654"/>
            <a:ext cx="1087091" cy="797200"/>
          </a:xfrm>
          <a:prstGeom prst="straightConnector1">
            <a:avLst/>
          </a:prstGeom>
          <a:ln w="25400" algn="ctr">
            <a:solidFill>
              <a:schemeClr val="tx1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rot="5400000" flipH="1" flipV="1">
            <a:off x="4206530" y="4217083"/>
            <a:ext cx="1060580" cy="968657"/>
          </a:xfrm>
          <a:prstGeom prst="straightConnector1">
            <a:avLst/>
          </a:prstGeom>
          <a:ln w="25400" algn="ctr">
            <a:solidFill>
              <a:schemeClr val="tx1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430034" y="6186358"/>
            <a:ext cx="2237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Controller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28544" y="5331942"/>
            <a:ext cx="1043456" cy="929570"/>
          </a:xfrm>
          <a:prstGeom prst="rect">
            <a:avLst/>
          </a:prstGeom>
        </p:spPr>
      </p:pic>
      <p:cxnSp>
        <p:nvCxnSpPr>
          <p:cNvPr id="71" name="직선 화살표 연결선 70"/>
          <p:cNvCxnSpPr>
            <a:cxnSpLocks/>
          </p:cNvCxnSpPr>
          <p:nvPr/>
        </p:nvCxnSpPr>
        <p:spPr>
          <a:xfrm rot="10800000" flipV="1">
            <a:off x="4682780" y="3146159"/>
            <a:ext cx="5673587" cy="2433006"/>
          </a:xfrm>
          <a:prstGeom prst="straightConnector1">
            <a:avLst/>
          </a:prstGeom>
          <a:ln w="25400" algn="ctr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4069867" y="2022034"/>
            <a:ext cx="3242640" cy="5962"/>
          </a:xfrm>
          <a:prstGeom prst="straightConnector1">
            <a:avLst/>
          </a:prstGeom>
          <a:ln w="25400" algn="ctr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730858" y="1990975"/>
            <a:ext cx="1004266" cy="0"/>
          </a:xfrm>
          <a:prstGeom prst="straightConnector1">
            <a:avLst/>
          </a:prstGeom>
          <a:ln w="25400" algn="ctr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507380" y="1523197"/>
            <a:ext cx="1361388" cy="1361388"/>
          </a:xfrm>
          <a:prstGeom prst="rect">
            <a:avLst/>
          </a:prstGeom>
          <a:noFill/>
        </p:spPr>
      </p:pic>
      <p:sp>
        <p:nvSpPr>
          <p:cNvPr id="80" name="직사각형 20"/>
          <p:cNvSpPr/>
          <p:nvPr/>
        </p:nvSpPr>
        <p:spPr>
          <a:xfrm>
            <a:off x="7505285" y="2750749"/>
            <a:ext cx="1465178" cy="364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10000"/>
              </a:spcBef>
              <a:defRPr lang="ko-KR" altLang="en-US"/>
            </a:pPr>
            <a:r>
              <a:rPr lang="en-US" altLang="ko-KR" dirty="0">
                <a:latin typeface="HK Nova Medium Narrow"/>
                <a:ea typeface="나눔바른고딕"/>
              </a:rPr>
              <a:t>SSL Client</a:t>
            </a:r>
          </a:p>
        </p:txBody>
      </p:sp>
      <p:cxnSp>
        <p:nvCxnSpPr>
          <p:cNvPr id="84" name="직선 화살표 연결선 83"/>
          <p:cNvCxnSpPr/>
          <p:nvPr/>
        </p:nvCxnSpPr>
        <p:spPr>
          <a:xfrm rot="10800000">
            <a:off x="8979384" y="2038349"/>
            <a:ext cx="745434" cy="0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9010443" y="2411067"/>
            <a:ext cx="817908" cy="10353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7157209" y="1499981"/>
            <a:ext cx="4431195" cy="185282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9" name="TextBox 88"/>
          <p:cNvSpPr txBox="1"/>
          <p:nvPr/>
        </p:nvSpPr>
        <p:spPr>
          <a:xfrm>
            <a:off x="8077616" y="1096201"/>
            <a:ext cx="2909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Attacker Proxy Server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419270" y="5630930"/>
            <a:ext cx="3530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IP : Server -&gt; SSL Server</a:t>
            </a:r>
          </a:p>
        </p:txBody>
      </p:sp>
      <p:cxnSp>
        <p:nvCxnSpPr>
          <p:cNvPr id="91" name="직선 화살표 연결선 90"/>
          <p:cNvCxnSpPr/>
          <p:nvPr/>
        </p:nvCxnSpPr>
        <p:spPr>
          <a:xfrm rot="10800000">
            <a:off x="4765606" y="5920823"/>
            <a:ext cx="2029240" cy="1"/>
          </a:xfrm>
          <a:prstGeom prst="straightConnector1">
            <a:avLst/>
          </a:prstGeom>
          <a:ln w="25400" algn="ctr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507727" y="5941530"/>
            <a:ext cx="797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ARP</a:t>
            </a:r>
          </a:p>
        </p:txBody>
      </p:sp>
      <p:cxnSp>
        <p:nvCxnSpPr>
          <p:cNvPr id="93" name="직선 화살표 연결선 92"/>
          <p:cNvCxnSpPr/>
          <p:nvPr/>
        </p:nvCxnSpPr>
        <p:spPr>
          <a:xfrm rot="16200000" flipV="1">
            <a:off x="5982115" y="4197005"/>
            <a:ext cx="1128499" cy="1097449"/>
          </a:xfrm>
          <a:prstGeom prst="straightConnector1">
            <a:avLst/>
          </a:prstGeom>
          <a:ln w="25400" algn="ctr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 rot="2733656">
            <a:off x="6074258" y="4818941"/>
            <a:ext cx="797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ARP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19668" y="1946825"/>
            <a:ext cx="1190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Plain Text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514811" y="1943926"/>
            <a:ext cx="11906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Plain Text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58831" y="1522756"/>
            <a:ext cx="482462" cy="482462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76159" y="1429575"/>
            <a:ext cx="575641" cy="575641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353395" y="4035697"/>
            <a:ext cx="575641" cy="575641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84329" y="1820102"/>
            <a:ext cx="482462" cy="482462"/>
          </a:xfrm>
          <a:prstGeom prst="rect">
            <a:avLst/>
          </a:prstGeom>
        </p:spPr>
      </p:pic>
      <p:cxnSp>
        <p:nvCxnSpPr>
          <p:cNvPr id="103" name="직선 화살표 연결선 102"/>
          <p:cNvCxnSpPr/>
          <p:nvPr/>
        </p:nvCxnSpPr>
        <p:spPr>
          <a:xfrm flipV="1">
            <a:off x="5386802" y="2307535"/>
            <a:ext cx="672962" cy="10353"/>
          </a:xfrm>
          <a:prstGeom prst="straightConnector1">
            <a:avLst/>
          </a:prstGeom>
          <a:ln w="25400" algn="ctr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rot="10800000" flipV="1">
            <a:off x="7602399" y="4554196"/>
            <a:ext cx="579787" cy="258828"/>
          </a:xfrm>
          <a:prstGeom prst="straightConnector1">
            <a:avLst/>
          </a:prstGeom>
          <a:ln w="25400" algn="ctr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06701" y="1140926"/>
            <a:ext cx="5476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Possible attacks on typical </a:t>
            </a: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Z-W</a:t>
            </a:r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ave networks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1E2A6A8-0BF0-4F03-A0F9-5BB65EDAD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26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C48712C-B82F-4E42-8F23-C1F592EAC8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6788" y="443634"/>
            <a:ext cx="6678297" cy="485955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696 -0.13171 L -0.33464 0.1354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86" y="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  <p:bldP spid="63" grpId="0" bldLvl="0" animBg="1"/>
      <p:bldP spid="64" grpId="0" bldLvl="0" animBg="1"/>
      <p:bldP spid="66" grpId="0" bldLvl="0" animBg="1"/>
      <p:bldP spid="71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4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1" grpId="1" bldLvl="0" animBg="1"/>
      <p:bldP spid="92" grpId="0" bldLvl="0" animBg="1"/>
      <p:bldP spid="92" grpId="1" bldLvl="0" animBg="1"/>
      <p:bldP spid="93" grpId="0" bldLvl="0" animBg="1"/>
      <p:bldP spid="93" grpId="1" bldLvl="0" animBg="1"/>
      <p:bldP spid="95" grpId="0" bldLvl="0" animBg="1"/>
      <p:bldP spid="95" grpId="1" bldLvl="0" animBg="1"/>
      <p:bldP spid="96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93700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S2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6C41D86-9181-435E-8BE1-48462BB2D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6" y="1622291"/>
            <a:ext cx="11401337" cy="439061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S0 </a:t>
            </a:r>
            <a:r>
              <a:rPr lang="ko-KR" altLang="en-US" sz="2800" dirty="0">
                <a:solidFill>
                  <a:srgbClr val="FF0000"/>
                </a:solidFill>
              </a:rPr>
              <a:t>→</a:t>
            </a:r>
            <a:r>
              <a:rPr lang="en-US" altLang="ko-KR" sz="2800" dirty="0">
                <a:solidFill>
                  <a:srgbClr val="FF0000"/>
                </a:solidFill>
              </a:rPr>
              <a:t> S2</a:t>
            </a:r>
            <a:r>
              <a:rPr lang="en-US" altLang="ko-KR" sz="2800" dirty="0"/>
              <a:t> : Added new features</a:t>
            </a:r>
          </a:p>
          <a:p>
            <a:endParaRPr lang="en-US" altLang="ko-KR" sz="2800" dirty="0"/>
          </a:p>
          <a:p>
            <a:r>
              <a:rPr lang="en-US" altLang="ko-KR" sz="2800" dirty="0"/>
              <a:t>By </a:t>
            </a:r>
            <a:r>
              <a:rPr lang="en-US" altLang="ko-KR" sz="2800" dirty="0">
                <a:solidFill>
                  <a:srgbClr val="FF0000"/>
                </a:solidFill>
              </a:rPr>
              <a:t>Exchanging the network key using </a:t>
            </a:r>
            <a:r>
              <a:rPr lang="en-US" altLang="ko-KR" sz="2800" u="sng" dirty="0">
                <a:solidFill>
                  <a:srgbClr val="FF0000"/>
                </a:solidFill>
              </a:rPr>
              <a:t>ECDH</a:t>
            </a:r>
            <a:r>
              <a:rPr lang="en-US" altLang="ko-KR" sz="2800" dirty="0"/>
              <a:t>, even if sniffing is performed, the key can not be taken.</a:t>
            </a:r>
          </a:p>
          <a:p>
            <a:endParaRPr lang="en-US" altLang="ko-KR" sz="2800" dirty="0"/>
          </a:p>
          <a:p>
            <a:r>
              <a:rPr lang="en-US" altLang="ko-KR" sz="2800" dirty="0"/>
              <a:t>However, after the key was exchanged, a symmetric key has been used, like S0</a:t>
            </a:r>
          </a:p>
          <a:p>
            <a:endParaRPr lang="en-US" altLang="ko-KR" sz="2800" dirty="0"/>
          </a:p>
          <a:p>
            <a:r>
              <a:rPr lang="en-US" altLang="ko-KR" sz="2800" dirty="0"/>
              <a:t>And a Vulnerability called </a:t>
            </a:r>
            <a:r>
              <a:rPr lang="en-US" altLang="ko-KR" sz="2800" dirty="0">
                <a:solidFill>
                  <a:srgbClr val="FF0000"/>
                </a:solidFill>
              </a:rPr>
              <a:t>Z-Shave</a:t>
            </a:r>
            <a:r>
              <a:rPr lang="en-US" altLang="ko-KR" sz="2800" dirty="0"/>
              <a:t> was announced in May.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5E4D09F-382F-4299-B717-681EF1097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27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19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AE5BDA-7615-4ABD-9632-269FF8BE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/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Z-Shave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079F0FEC-DD67-4C98-9C64-F667940A0CF6}"/>
              </a:ext>
            </a:extLst>
          </p:cNvPr>
          <p:cNvSpPr/>
          <p:nvPr/>
        </p:nvSpPr>
        <p:spPr>
          <a:xfrm>
            <a:off x="801255" y="1303978"/>
            <a:ext cx="10576478" cy="1149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Attacker can spoof the S2 key exchange frame with the S0 key exchange Frame to capture the network key.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5903FF7-614F-4939-94AF-208F80DE7380}"/>
              </a:ext>
            </a:extLst>
          </p:cNvPr>
          <p:cNvGrpSpPr/>
          <p:nvPr/>
        </p:nvGrpSpPr>
        <p:grpSpPr>
          <a:xfrm>
            <a:off x="801255" y="2990082"/>
            <a:ext cx="1420914" cy="2328996"/>
            <a:chOff x="484086" y="3424403"/>
            <a:chExt cx="1639232" cy="2686837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A6D64392-CB1D-47EB-B69D-CA40D73376FE}"/>
                </a:ext>
              </a:extLst>
            </p:cNvPr>
            <p:cNvSpPr/>
            <p:nvPr/>
          </p:nvSpPr>
          <p:spPr>
            <a:xfrm>
              <a:off x="484086" y="4472008"/>
              <a:ext cx="1639232" cy="1639232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pic>
          <p:nvPicPr>
            <p:cNvPr id="20" name="Picture 4" descr="ê´ë ¨ ì´ë¯¸ì§">
              <a:extLst>
                <a:ext uri="{FF2B5EF4-FFF2-40B4-BE49-F238E27FC236}">
                  <a16:creationId xmlns="" xmlns:a16="http://schemas.microsoft.com/office/drawing/2014/main" id="{B1E4D2DF-C3B9-4A8A-87D9-9E806592F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06" y="3424403"/>
              <a:ext cx="1011392" cy="101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CEC4F7C-9480-4AE5-9C38-EFDA67879138}"/>
                </a:ext>
              </a:extLst>
            </p:cNvPr>
            <p:cNvSpPr txBox="1"/>
            <p:nvPr/>
          </p:nvSpPr>
          <p:spPr>
            <a:xfrm>
              <a:off x="540353" y="5122347"/>
              <a:ext cx="1526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Controller</a:t>
              </a:r>
              <a:endPara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73557B8D-43AA-4F07-B6E9-D87958754BB9}"/>
              </a:ext>
            </a:extLst>
          </p:cNvPr>
          <p:cNvGrpSpPr/>
          <p:nvPr/>
        </p:nvGrpSpPr>
        <p:grpSpPr>
          <a:xfrm>
            <a:off x="9862670" y="3130753"/>
            <a:ext cx="1420914" cy="2188325"/>
            <a:chOff x="9987461" y="3586687"/>
            <a:chExt cx="1639232" cy="2524553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7000549A-7675-4D5E-9152-55C43D95CA89}"/>
                </a:ext>
              </a:extLst>
            </p:cNvPr>
            <p:cNvSpPr/>
            <p:nvPr/>
          </p:nvSpPr>
          <p:spPr>
            <a:xfrm>
              <a:off x="9987461" y="4472008"/>
              <a:ext cx="1639232" cy="1639232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b="1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08A20F0E-0088-437A-BF94-F1886A44D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5827" y="3586687"/>
              <a:ext cx="722499" cy="722499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55B155F-C052-4E25-9588-F34C9ED14328}"/>
                </a:ext>
              </a:extLst>
            </p:cNvPr>
            <p:cNvSpPr/>
            <p:nvPr/>
          </p:nvSpPr>
          <p:spPr>
            <a:xfrm>
              <a:off x="10431304" y="5106958"/>
              <a:ext cx="7296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Node</a:t>
              </a:r>
              <a:endPara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51AF8C20-C05C-4373-B22C-CEF9255A5798}"/>
              </a:ext>
            </a:extLst>
          </p:cNvPr>
          <p:cNvGrpSpPr/>
          <p:nvPr/>
        </p:nvGrpSpPr>
        <p:grpSpPr>
          <a:xfrm>
            <a:off x="5339582" y="3092423"/>
            <a:ext cx="1420914" cy="2278901"/>
            <a:chOff x="5522141" y="3482195"/>
            <a:chExt cx="1639232" cy="2629045"/>
          </a:xfrm>
        </p:grpSpPr>
        <p:pic>
          <p:nvPicPr>
            <p:cNvPr id="34" name="Picture 2" descr="user iconì ëí ì´ë¯¸ì§ ê²ìê²°ê³¼">
              <a:extLst>
                <a:ext uri="{FF2B5EF4-FFF2-40B4-BE49-F238E27FC236}">
                  <a16:creationId xmlns="" xmlns:a16="http://schemas.microsoft.com/office/drawing/2014/main" id="{876498DB-5CAE-4DD9-A762-ADD89E80B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15" y="3482195"/>
              <a:ext cx="931484" cy="93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="" xmlns:a16="http://schemas.microsoft.com/office/drawing/2014/main" id="{7E666AC2-F9D7-42D0-89B2-8D44F3BD8BD1}"/>
                </a:ext>
              </a:extLst>
            </p:cNvPr>
            <p:cNvGrpSpPr/>
            <p:nvPr/>
          </p:nvGrpSpPr>
          <p:grpSpPr>
            <a:xfrm>
              <a:off x="5522141" y="4472008"/>
              <a:ext cx="1639232" cy="1639232"/>
              <a:chOff x="5522141" y="4472008"/>
              <a:chExt cx="1639232" cy="163923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6D536809-5F82-46D4-BA9D-A8EDFCF19231}"/>
                  </a:ext>
                </a:extLst>
              </p:cNvPr>
              <p:cNvSpPr/>
              <p:nvPr/>
            </p:nvSpPr>
            <p:spPr>
              <a:xfrm>
                <a:off x="5522141" y="4472008"/>
                <a:ext cx="1639232" cy="163923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b="1" dirty="0">
                  <a:solidFill>
                    <a:schemeClr val="tx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71A806D1-77D4-42AF-AB70-AF0DAAD7E787}"/>
                  </a:ext>
                </a:extLst>
              </p:cNvPr>
              <p:cNvSpPr/>
              <p:nvPr/>
            </p:nvSpPr>
            <p:spPr>
              <a:xfrm>
                <a:off x="5677485" y="5122347"/>
                <a:ext cx="118788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Attacker</a:t>
                </a:r>
                <a:endParaRPr lang="ko-KR" altLang="en-US" sz="1600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</p:grp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7D3C8A7E-2EB3-4D28-8321-DE6B70B5BD7A}"/>
              </a:ext>
            </a:extLst>
          </p:cNvPr>
          <p:cNvCxnSpPr>
            <a:cxnSpLocks/>
          </p:cNvCxnSpPr>
          <p:nvPr/>
        </p:nvCxnSpPr>
        <p:spPr>
          <a:xfrm flipH="1">
            <a:off x="2209738" y="4627485"/>
            <a:ext cx="311245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86785A62-4B80-421A-8DF2-8A6CE03FD210}"/>
              </a:ext>
            </a:extLst>
          </p:cNvPr>
          <p:cNvCxnSpPr>
            <a:cxnSpLocks/>
          </p:cNvCxnSpPr>
          <p:nvPr/>
        </p:nvCxnSpPr>
        <p:spPr>
          <a:xfrm>
            <a:off x="6777885" y="4592864"/>
            <a:ext cx="311245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="" xmlns:a16="http://schemas.microsoft.com/office/drawing/2014/main" id="{FE33E05B-B506-40BB-A8A1-7199E401E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28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F46A433D-CFE4-4386-97A7-6400CC05CC17}"/>
              </a:ext>
            </a:extLst>
          </p:cNvPr>
          <p:cNvSpPr/>
          <p:nvPr/>
        </p:nvSpPr>
        <p:spPr>
          <a:xfrm>
            <a:off x="7558790" y="4177512"/>
            <a:ext cx="1880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S2</a:t>
            </a:r>
            <a:r>
              <a:rPr lang="en-US" altLang="ko-KR" sz="1400" dirty="0">
                <a:latin typeface="HK Nova Medium Narrow" panose="020B0600000101010101" charset="0"/>
                <a:ea typeface="나눔스퀘어OTF Bold" panose="020B0600000101010101" pitchFamily="34" charset="-127"/>
              </a:rPr>
              <a:t> Key Exchange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C0CA4591-DC3B-4249-85C7-486FA5018EEA}"/>
              </a:ext>
            </a:extLst>
          </p:cNvPr>
          <p:cNvSpPr/>
          <p:nvPr/>
        </p:nvSpPr>
        <p:spPr>
          <a:xfrm>
            <a:off x="2906503" y="4206482"/>
            <a:ext cx="1731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S0</a:t>
            </a:r>
            <a:r>
              <a:rPr lang="en-US" altLang="ko-KR" sz="1400" dirty="0">
                <a:latin typeface="HK Nova Medium Narrow" panose="020B0600000101010101" charset="0"/>
                <a:ea typeface="나눔스퀘어OTF Bold" panose="020B0600000101010101" pitchFamily="34" charset="-127"/>
              </a:rPr>
              <a:t> Key Exchange</a:t>
            </a:r>
          </a:p>
        </p:txBody>
      </p:sp>
    </p:spTree>
    <p:extLst>
      <p:ext uri="{BB962C8B-B14F-4D97-AF65-F5344CB8AC3E}">
        <p14:creationId xmlns:p14="http://schemas.microsoft.com/office/powerpoint/2010/main" val="29010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AE5BDA-7615-4ABD-9632-269FF8BE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/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S2 Key Hijacking 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079F0FEC-DD67-4C98-9C64-F667940A0CF6}"/>
              </a:ext>
            </a:extLst>
          </p:cNvPr>
          <p:cNvSpPr/>
          <p:nvPr/>
        </p:nvSpPr>
        <p:spPr>
          <a:xfrm>
            <a:off x="801255" y="1303978"/>
            <a:ext cx="10576478" cy="1149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When a controller enters ADD mode, </a:t>
            </a:r>
            <a:b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</a:b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Attacker can do pairing before the node.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5903FF7-614F-4939-94AF-208F80DE7380}"/>
              </a:ext>
            </a:extLst>
          </p:cNvPr>
          <p:cNvGrpSpPr/>
          <p:nvPr/>
        </p:nvGrpSpPr>
        <p:grpSpPr>
          <a:xfrm>
            <a:off x="2388196" y="2656705"/>
            <a:ext cx="1796123" cy="3163069"/>
            <a:chOff x="484086" y="3424403"/>
            <a:chExt cx="1639232" cy="2686837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A6D64392-CB1D-47EB-B69D-CA40D73376FE}"/>
                </a:ext>
              </a:extLst>
            </p:cNvPr>
            <p:cNvSpPr/>
            <p:nvPr/>
          </p:nvSpPr>
          <p:spPr>
            <a:xfrm>
              <a:off x="484086" y="4472008"/>
              <a:ext cx="1639232" cy="1639232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pic>
          <p:nvPicPr>
            <p:cNvPr id="20" name="Picture 4" descr="ê´ë ¨ ì´ë¯¸ì§">
              <a:extLst>
                <a:ext uri="{FF2B5EF4-FFF2-40B4-BE49-F238E27FC236}">
                  <a16:creationId xmlns="" xmlns:a16="http://schemas.microsoft.com/office/drawing/2014/main" id="{B1E4D2DF-C3B9-4A8A-87D9-9E806592F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06" y="3424403"/>
              <a:ext cx="1011392" cy="101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CEC4F7C-9480-4AE5-9C38-EFDA67879138}"/>
                </a:ext>
              </a:extLst>
            </p:cNvPr>
            <p:cNvSpPr txBox="1"/>
            <p:nvPr/>
          </p:nvSpPr>
          <p:spPr>
            <a:xfrm>
              <a:off x="540353" y="5122347"/>
              <a:ext cx="1526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Controller</a:t>
              </a:r>
              <a:endPara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73557B8D-43AA-4F07-B6E9-D87958754BB9}"/>
              </a:ext>
            </a:extLst>
          </p:cNvPr>
          <p:cNvGrpSpPr/>
          <p:nvPr/>
        </p:nvGrpSpPr>
        <p:grpSpPr>
          <a:xfrm>
            <a:off x="7986244" y="4505325"/>
            <a:ext cx="1173822" cy="1857713"/>
            <a:chOff x="9987461" y="3516962"/>
            <a:chExt cx="1639232" cy="259427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7000549A-7675-4D5E-9152-55C43D95CA89}"/>
                </a:ext>
              </a:extLst>
            </p:cNvPr>
            <p:cNvSpPr/>
            <p:nvPr/>
          </p:nvSpPr>
          <p:spPr>
            <a:xfrm>
              <a:off x="9987461" y="4472008"/>
              <a:ext cx="1639232" cy="1639232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b="1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08A20F0E-0088-437A-BF94-F1886A44D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9498" y="3516962"/>
              <a:ext cx="806169" cy="806169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55B155F-C052-4E25-9588-F34C9ED14328}"/>
                </a:ext>
              </a:extLst>
            </p:cNvPr>
            <p:cNvSpPr/>
            <p:nvPr/>
          </p:nvSpPr>
          <p:spPr>
            <a:xfrm>
              <a:off x="10291853" y="5037233"/>
              <a:ext cx="1265116" cy="495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Node</a:t>
              </a:r>
              <a:endPara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51AF8C20-C05C-4373-B22C-CEF9255A5798}"/>
              </a:ext>
            </a:extLst>
          </p:cNvPr>
          <p:cNvGrpSpPr/>
          <p:nvPr/>
        </p:nvGrpSpPr>
        <p:grpSpPr>
          <a:xfrm>
            <a:off x="7978006" y="2371725"/>
            <a:ext cx="1204592" cy="1894699"/>
            <a:chOff x="5522141" y="3482195"/>
            <a:chExt cx="1671469" cy="2629045"/>
          </a:xfrm>
        </p:grpSpPr>
        <p:pic>
          <p:nvPicPr>
            <p:cNvPr id="34" name="Picture 2" descr="user iconì ëí ì´ë¯¸ì§ ê²ìê²°ê³¼">
              <a:extLst>
                <a:ext uri="{FF2B5EF4-FFF2-40B4-BE49-F238E27FC236}">
                  <a16:creationId xmlns="" xmlns:a16="http://schemas.microsoft.com/office/drawing/2014/main" id="{876498DB-5CAE-4DD9-A762-ADD89E80B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15" y="3482195"/>
              <a:ext cx="931484" cy="93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="" xmlns:a16="http://schemas.microsoft.com/office/drawing/2014/main" id="{7E666AC2-F9D7-42D0-89B2-8D44F3BD8BD1}"/>
                </a:ext>
              </a:extLst>
            </p:cNvPr>
            <p:cNvGrpSpPr/>
            <p:nvPr/>
          </p:nvGrpSpPr>
          <p:grpSpPr>
            <a:xfrm>
              <a:off x="5522141" y="4472008"/>
              <a:ext cx="1671469" cy="1639232"/>
              <a:chOff x="5522141" y="4472008"/>
              <a:chExt cx="1671469" cy="163923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6D536809-5F82-46D4-BA9D-A8EDFCF19231}"/>
                  </a:ext>
                </a:extLst>
              </p:cNvPr>
              <p:cNvSpPr/>
              <p:nvPr/>
            </p:nvSpPr>
            <p:spPr>
              <a:xfrm>
                <a:off x="5522141" y="4472008"/>
                <a:ext cx="1639232" cy="163923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b="1" dirty="0">
                  <a:solidFill>
                    <a:schemeClr val="tx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71A806D1-77D4-42AF-AB70-AF0DAAD7E787}"/>
                  </a:ext>
                </a:extLst>
              </p:cNvPr>
              <p:cNvSpPr/>
              <p:nvPr/>
            </p:nvSpPr>
            <p:spPr>
              <a:xfrm>
                <a:off x="5545318" y="5029830"/>
                <a:ext cx="1648292" cy="469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Attacker</a:t>
                </a:r>
                <a:endPara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54820786-3294-4F2B-81A8-FCE26E079D17}"/>
              </a:ext>
            </a:extLst>
          </p:cNvPr>
          <p:cNvGrpSpPr/>
          <p:nvPr/>
        </p:nvGrpSpPr>
        <p:grpSpPr>
          <a:xfrm>
            <a:off x="4219514" y="3758807"/>
            <a:ext cx="3724336" cy="400110"/>
            <a:chOff x="4219514" y="3663557"/>
            <a:chExt cx="3724336" cy="400110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7D3C8A7E-2EB3-4D28-8321-DE6B70B5B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9514" y="4027410"/>
              <a:ext cx="37243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A42EAC88-9313-41FA-9746-7EE6CF3BE534}"/>
                </a:ext>
              </a:extLst>
            </p:cNvPr>
            <p:cNvSpPr/>
            <p:nvPr/>
          </p:nvSpPr>
          <p:spPr>
            <a:xfrm>
              <a:off x="5268703" y="3663557"/>
              <a:ext cx="17313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S2</a:t>
              </a:r>
              <a:r>
                <a:rPr lang="en-US" altLang="ko-KR" sz="1400" dirty="0">
                  <a:latin typeface="HK Nova Medium Narrow" panose="020B0600000101010101" charset="0"/>
                  <a:ea typeface="나눔스퀘어OTF Bold" panose="020B0600000101010101" pitchFamily="34" charset="-127"/>
                </a:rPr>
                <a:t> Key Exchange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74E8AFD-2E23-450B-A61B-562A0F0C1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29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312547F0-9B40-471A-898B-5FFC5C5C3519}"/>
              </a:ext>
            </a:extLst>
          </p:cNvPr>
          <p:cNvGrpSpPr/>
          <p:nvPr/>
        </p:nvGrpSpPr>
        <p:grpSpPr>
          <a:xfrm>
            <a:off x="5772150" y="4924426"/>
            <a:ext cx="879405" cy="952500"/>
            <a:chOff x="5657850" y="4991100"/>
            <a:chExt cx="638175" cy="691219"/>
          </a:xfrm>
        </p:grpSpPr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D7A5657A-E733-4D4E-9CE6-020AF820367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850" y="5000625"/>
              <a:ext cx="638175" cy="68169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653ED71A-0D0A-4BFF-B453-B247788CC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7850" y="4991100"/>
              <a:ext cx="619125" cy="68830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330A6207-4F7B-48A8-9EEE-8CD512FECBE3}"/>
              </a:ext>
            </a:extLst>
          </p:cNvPr>
          <p:cNvGrpSpPr/>
          <p:nvPr/>
        </p:nvGrpSpPr>
        <p:grpSpPr>
          <a:xfrm>
            <a:off x="4953000" y="5082387"/>
            <a:ext cx="2990850" cy="400110"/>
            <a:chOff x="4953000" y="5082387"/>
            <a:chExt cx="2990850" cy="400110"/>
          </a:xfrm>
        </p:grpSpPr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84D21CFC-3EF3-462B-BFFF-06A35652864B}"/>
                </a:ext>
              </a:extLst>
            </p:cNvPr>
            <p:cNvSpPr/>
            <p:nvPr/>
          </p:nvSpPr>
          <p:spPr>
            <a:xfrm>
              <a:off x="5263265" y="5082387"/>
              <a:ext cx="18804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HK Nova Medium Narrow" panose="020B0600000101010101" charset="0"/>
                  <a:ea typeface="나눔스퀘어OTF Bold" panose="020B0600000101010101" pitchFamily="34" charset="-127"/>
                </a:rPr>
                <a:t>S2</a:t>
              </a:r>
              <a:r>
                <a:rPr lang="en-US" altLang="ko-KR" sz="1400" dirty="0">
                  <a:latin typeface="HK Nova Medium Narrow" panose="020B0600000101010101" charset="0"/>
                  <a:ea typeface="나눔스퀘어OTF Bold" panose="020B0600000101010101" pitchFamily="34" charset="-127"/>
                </a:rPr>
                <a:t> Key Exchange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="" xmlns:a16="http://schemas.microsoft.com/office/drawing/2014/main" id="{46112F59-8109-4D2B-BC68-514F715C4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000" y="5456160"/>
              <a:ext cx="29908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A3BF194A-5519-44C7-BB72-6CF8F8468E57}"/>
              </a:ext>
            </a:extLst>
          </p:cNvPr>
          <p:cNvGrpSpPr/>
          <p:nvPr/>
        </p:nvGrpSpPr>
        <p:grpSpPr>
          <a:xfrm>
            <a:off x="4267200" y="3806432"/>
            <a:ext cx="3695700" cy="1672054"/>
            <a:chOff x="4219575" y="3815957"/>
            <a:chExt cx="3695700" cy="1672054"/>
          </a:xfrm>
        </p:grpSpPr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51179947-A0EA-4FA8-AF53-FC2AC1CA7F24}"/>
                </a:ext>
              </a:extLst>
            </p:cNvPr>
            <p:cNvGrpSpPr/>
            <p:nvPr/>
          </p:nvGrpSpPr>
          <p:grpSpPr>
            <a:xfrm>
              <a:off x="4219575" y="3815957"/>
              <a:ext cx="3695700" cy="338554"/>
              <a:chOff x="4219575" y="4120757"/>
              <a:chExt cx="3695700" cy="338554"/>
            </a:xfrm>
          </p:grpSpPr>
          <p:cxnSp>
            <p:nvCxnSpPr>
              <p:cNvPr id="63" name="직선 화살표 연결선 62">
                <a:extLst>
                  <a:ext uri="{FF2B5EF4-FFF2-40B4-BE49-F238E27FC236}">
                    <a16:creationId xmlns="" xmlns:a16="http://schemas.microsoft.com/office/drawing/2014/main" id="{58533B0B-2AA2-4FC1-BE20-446903A57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9575" y="4427460"/>
                <a:ext cx="36957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6A75BDDB-14C9-4FCB-A9FA-C828F59FE99C}"/>
                  </a:ext>
                </a:extLst>
              </p:cNvPr>
              <p:cNvSpPr/>
              <p:nvPr/>
            </p:nvSpPr>
            <p:spPr>
              <a:xfrm>
                <a:off x="5278228" y="4120757"/>
                <a:ext cx="17313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ADD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MODE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ON</a:t>
                </a:r>
                <a:endParaRPr lang="en-US" altLang="ko-KR" sz="1100" dirty="0">
                  <a:latin typeface="HK Nova Medium Narrow" panose="020B0600000101010101" charset="0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11DFA90B-DF9F-430C-82B9-6FAB326B786A}"/>
                </a:ext>
              </a:extLst>
            </p:cNvPr>
            <p:cNvGrpSpPr/>
            <p:nvPr/>
          </p:nvGrpSpPr>
          <p:grpSpPr>
            <a:xfrm>
              <a:off x="4219575" y="5149457"/>
              <a:ext cx="3695700" cy="338554"/>
              <a:chOff x="4219575" y="4120757"/>
              <a:chExt cx="3695700" cy="338554"/>
            </a:xfrm>
          </p:grpSpPr>
          <p:cxnSp>
            <p:nvCxnSpPr>
              <p:cNvPr id="70" name="직선 화살표 연결선 69">
                <a:extLst>
                  <a:ext uri="{FF2B5EF4-FFF2-40B4-BE49-F238E27FC236}">
                    <a16:creationId xmlns="" xmlns:a16="http://schemas.microsoft.com/office/drawing/2014/main" id="{80EB5512-7FEE-4EA3-9CB6-938BFA806E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9575" y="4427460"/>
                <a:ext cx="36957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DFDCD69A-2CBC-490C-B554-235B455B0ABB}"/>
                  </a:ext>
                </a:extLst>
              </p:cNvPr>
              <p:cNvSpPr/>
              <p:nvPr/>
            </p:nvSpPr>
            <p:spPr>
              <a:xfrm>
                <a:off x="5278228" y="4120757"/>
                <a:ext cx="17313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ADD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MODE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HK Nova Medium Narrow" panose="020B0600000101010101" charset="0"/>
                    <a:ea typeface="나눔스퀘어OTF Bold" panose="020B0600000101010101" pitchFamily="34" charset="-127"/>
                  </a:rPr>
                  <a:t>ON</a:t>
                </a:r>
                <a:endParaRPr lang="en-US" altLang="ko-KR" sz="1100" dirty="0">
                  <a:latin typeface="HK Nova Medium Narrow" panose="020B0600000101010101" charset="0"/>
                  <a:ea typeface="나눔스퀘어OTF Bold" panose="020B0600000101010101" pitchFamily="34" charset="-127"/>
                </a:endParaRPr>
              </a:p>
            </p:txBody>
          </p:sp>
        </p:grpSp>
      </p:grp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091B33A7-1541-4DFC-94F0-72D99887412D}"/>
              </a:ext>
            </a:extLst>
          </p:cNvPr>
          <p:cNvSpPr/>
          <p:nvPr/>
        </p:nvSpPr>
        <p:spPr>
          <a:xfrm>
            <a:off x="5638800" y="3490736"/>
            <a:ext cx="1123950" cy="112395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0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INDEX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="" xmlns:a16="http://schemas.microsoft.com/office/drawing/2014/main" id="{FF499A42-6968-46E9-AE8E-EFFD667D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35" y="1375472"/>
            <a:ext cx="11401337" cy="459794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/>
              <a:t>What is Z-Wave?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2800" i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/>
              <a:t>Z-Wave Vulnerability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/>
              <a:t>Ongoing Research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D4B387EC-5091-4CAB-9CD6-D010837DF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3</a:t>
            </a:fld>
            <a:r>
              <a:rPr lang="en-US" altLang="ko-KR" dirty="0"/>
              <a:t> / </a:t>
            </a:r>
            <a:r>
              <a:rPr lang="en-US" altLang="ko-KR" dirty="0" smtClean="0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5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18A580F6-5BC1-4CE7-BA72-8130CEDB6738}"/>
              </a:ext>
            </a:extLst>
          </p:cNvPr>
          <p:cNvSpPr txBox="1">
            <a:spLocks/>
          </p:cNvSpPr>
          <p:nvPr/>
        </p:nvSpPr>
        <p:spPr>
          <a:xfrm>
            <a:off x="399876" y="1526798"/>
            <a:ext cx="11392249" cy="1585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Thank You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6E4AA59-2522-4D26-99FD-CC8BDA6AD39E}"/>
              </a:ext>
            </a:extLst>
          </p:cNvPr>
          <p:cNvSpPr/>
          <p:nvPr/>
        </p:nvSpPr>
        <p:spPr>
          <a:xfrm>
            <a:off x="3733016" y="4066455"/>
            <a:ext cx="47259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Team WYP - Best of the Best 7</a:t>
            </a:r>
            <a:r>
              <a:rPr lang="en-US" altLang="ko-KR" sz="2400" baseline="30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th</a:t>
            </a:r>
          </a:p>
          <a:p>
            <a:pPr marL="342900" indent="-342900" algn="ctr">
              <a:buFontTx/>
              <a:buChar char="-"/>
            </a:pPr>
            <a:endParaRPr lang="en-US" altLang="ko-KR" sz="2400" baseline="30000" dirty="0">
              <a:latin typeface="HK Nova Medium Narrow" panose="00000606000000000000" pitchFamily="2" charset="0"/>
              <a:ea typeface="나눔바른고딕" panose="020B0603020101020101" pitchFamily="50" charset="-127"/>
              <a:cs typeface="+mj-cs"/>
            </a:endParaRPr>
          </a:p>
          <a:p>
            <a:pPr algn="ctr"/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Thanks to  - </a:t>
            </a:r>
            <a:r>
              <a:rPr lang="en-US" altLang="ko-KR" sz="2000" dirty="0" err="1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Anesra</a:t>
            </a: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, </a:t>
            </a:r>
            <a:r>
              <a:rPr lang="en-US" altLang="ko-KR" sz="2000" dirty="0" err="1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Gilgil</a:t>
            </a: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, </a:t>
            </a:r>
            <a:r>
              <a:rPr lang="en-US" altLang="ko-KR" sz="2000" dirty="0" err="1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Hojin</a:t>
            </a:r>
            <a:endParaRPr lang="ko-KR" altLang="en-US" sz="2000" dirty="0">
              <a:latin typeface="HK Nova Medium Narrow" panose="00000606000000000000" pitchFamily="2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58BF56A1-88DF-415C-9AB8-492E7F10404F}"/>
              </a:ext>
            </a:extLst>
          </p:cNvPr>
          <p:cNvSpPr/>
          <p:nvPr/>
        </p:nvSpPr>
        <p:spPr>
          <a:xfrm>
            <a:off x="263950" y="197962"/>
            <a:ext cx="1366886" cy="377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3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WHAT IS Z-WAVE?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2B05168F-2109-42A2-8741-078D441DCE55}"/>
              </a:ext>
            </a:extLst>
          </p:cNvPr>
          <p:cNvSpPr/>
          <p:nvPr/>
        </p:nvSpPr>
        <p:spPr>
          <a:xfrm>
            <a:off x="491282" y="1416896"/>
            <a:ext cx="11205418" cy="4285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HK Nova Medium Narrow" panose="00000606000000000000" pitchFamily="2" charset="0"/>
              </a:rPr>
              <a:t>Z-WAVE is a much </a:t>
            </a:r>
            <a:r>
              <a:rPr lang="en-US" altLang="ko-KR" dirty="0">
                <a:solidFill>
                  <a:srgbClr val="C00000"/>
                </a:solidFill>
                <a:latin typeface="HK Nova Medium Narrow" panose="00000606000000000000" pitchFamily="2" charset="0"/>
              </a:rPr>
              <a:t>lower power alternative than Wi-Fi</a:t>
            </a:r>
            <a:r>
              <a:rPr lang="en-US" altLang="ko-KR" dirty="0">
                <a:latin typeface="HK Nova Medium Narrow" panose="00000606000000000000" pitchFamily="2" charset="0"/>
              </a:rPr>
              <a:t>, but with a </a:t>
            </a:r>
            <a:r>
              <a:rPr lang="en-US" altLang="ko-KR" dirty="0">
                <a:solidFill>
                  <a:srgbClr val="C00000"/>
                </a:solidFill>
                <a:latin typeface="HK Nova Medium Narrow" panose="00000606000000000000" pitchFamily="2" charset="0"/>
              </a:rPr>
              <a:t>much bigger range than Bluetooth</a:t>
            </a:r>
            <a:r>
              <a:rPr lang="en-US" altLang="ko-KR" dirty="0">
                <a:latin typeface="HK Nova Medium Narrow" panose="00000606000000000000" pitchFamily="2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K Nova Medium Narrow" panose="00000606000000000000" pitchFamily="2" charset="0"/>
              </a:rPr>
              <a:t>Z-Wave operates using </a:t>
            </a:r>
            <a:r>
              <a:rPr lang="en-US" altLang="ko-KR" dirty="0">
                <a:solidFill>
                  <a:srgbClr val="C00000"/>
                </a:solidFill>
                <a:latin typeface="HK Nova Medium Narrow" panose="00000606000000000000" pitchFamily="2" charset="0"/>
              </a:rPr>
              <a:t>low-energy radio waves</a:t>
            </a:r>
            <a:r>
              <a:rPr lang="en-US" altLang="ko-KR" dirty="0">
                <a:latin typeface="HK Nova Medium Narrow" panose="00000606000000000000" pitchFamily="2" charset="0"/>
              </a:rPr>
              <a:t> to communicate from device to device.</a:t>
            </a:r>
            <a:endParaRPr lang="en-US" altLang="ko-KR" sz="1100" dirty="0">
              <a:latin typeface="HK Nova Medium Narrow" panose="00000606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HK Nova Medium Narrow" panose="00000606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HK Nova Medium Narrow" panose="00000606000000000000" pitchFamily="2" charset="0"/>
              </a:rPr>
              <a:t>2001, </a:t>
            </a:r>
            <a:r>
              <a:rPr lang="en-US" altLang="ko-KR" dirty="0">
                <a:solidFill>
                  <a:srgbClr val="0070C0"/>
                </a:solidFill>
                <a:latin typeface="HK Nova Medium Narrow" panose="00000606000000000000" pitchFamily="2" charset="0"/>
              </a:rPr>
              <a:t>Non-Secure </a:t>
            </a:r>
            <a:r>
              <a:rPr lang="en-US" altLang="ko-KR" dirty="0">
                <a:latin typeface="HK Nova Medium Narrow" panose="00000606000000000000" pitchFamily="2" charset="0"/>
              </a:rPr>
              <a:t>: Plain Data Transmission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HK Nova Medium Narrow" panose="00000606000000000000" pitchFamily="2" charset="0"/>
              </a:rPr>
              <a:t>2009, </a:t>
            </a:r>
            <a:r>
              <a:rPr lang="en-US" altLang="ko-KR" dirty="0">
                <a:solidFill>
                  <a:schemeClr val="accent1"/>
                </a:solidFill>
                <a:latin typeface="HK Nova Medium Narrow" panose="00000606000000000000" pitchFamily="2" charset="0"/>
              </a:rPr>
              <a:t>S0</a:t>
            </a:r>
            <a:r>
              <a:rPr lang="en-US" altLang="ko-KR" dirty="0">
                <a:latin typeface="HK Nova Medium Narrow" panose="00000606000000000000" pitchFamily="2" charset="0"/>
              </a:rPr>
              <a:t> : Send Data Encrypted with Symmetric Keys</a:t>
            </a:r>
          </a:p>
          <a:p>
            <a:pPr>
              <a:lnSpc>
                <a:spcPct val="200000"/>
              </a:lnSpc>
            </a:pPr>
            <a:r>
              <a:rPr lang="ko-KR" altLang="ko-KR" dirty="0">
                <a:latin typeface="HK Nova Medium Narrow" panose="00000606000000000000" pitchFamily="2" charset="0"/>
              </a:rPr>
              <a:t>20</a:t>
            </a:r>
            <a:r>
              <a:rPr lang="en-US" altLang="ko-KR" dirty="0">
                <a:latin typeface="HK Nova Medium Narrow" panose="00000606000000000000" pitchFamily="2" charset="0"/>
              </a:rPr>
              <a:t>16</a:t>
            </a:r>
            <a:r>
              <a:rPr lang="ko-KR" altLang="ko-KR" dirty="0">
                <a:latin typeface="HK Nova Medium Narrow" panose="00000606000000000000" pitchFamily="2" charset="0"/>
              </a:rPr>
              <a:t>,</a:t>
            </a:r>
            <a:r>
              <a:rPr lang="ko-KR" altLang="en-US" dirty="0">
                <a:latin typeface="HK Nova Medium Narrow" panose="00000606000000000000" pitchFamily="2" charset="0"/>
              </a:rPr>
              <a:t> </a:t>
            </a:r>
            <a:r>
              <a:rPr lang="ko-KR" altLang="ko-KR" dirty="0">
                <a:solidFill>
                  <a:srgbClr val="0070C0"/>
                </a:solidFill>
                <a:latin typeface="HK Nova Medium Narrow" panose="00000606000000000000" pitchFamily="2" charset="0"/>
              </a:rPr>
              <a:t>S2</a:t>
            </a:r>
            <a:r>
              <a:rPr lang="ko-KR" altLang="ko-KR" dirty="0">
                <a:latin typeface="HK Nova Medium Narrow" panose="00000606000000000000" pitchFamily="2" charset="0"/>
              </a:rPr>
              <a:t> </a:t>
            </a:r>
            <a:r>
              <a:rPr lang="en-US" altLang="ko-KR" dirty="0">
                <a:latin typeface="HK Nova Medium Narrow" panose="00000606000000000000" pitchFamily="2" charset="0"/>
              </a:rPr>
              <a:t>:</a:t>
            </a:r>
            <a:r>
              <a:rPr lang="ko-KR" altLang="en-US" dirty="0">
                <a:latin typeface="HK Nova Medium Narrow" panose="00000606000000000000" pitchFamily="2" charset="0"/>
              </a:rPr>
              <a:t> </a:t>
            </a:r>
            <a:r>
              <a:rPr lang="en-US" altLang="ko-KR" dirty="0">
                <a:latin typeface="HK Nova Medium Narrow" panose="00000606000000000000" pitchFamily="2" charset="0"/>
              </a:rPr>
              <a:t>Complement the Problem of S0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HK Nova Medium Narrow" panose="00000606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70C0"/>
                </a:solidFill>
                <a:latin typeface="HK Nova Medium Narrow" panose="00000606000000000000" pitchFamily="2" charset="0"/>
              </a:rPr>
              <a:t>Different frequency </a:t>
            </a:r>
            <a:r>
              <a:rPr lang="en-US" altLang="ko-KR" dirty="0">
                <a:latin typeface="HK Nova Medium Narrow" panose="00000606000000000000" pitchFamily="2" charset="0"/>
              </a:rPr>
              <a:t>bands by country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HK Nova Medium Narrow" panose="00000606000000000000" pitchFamily="2" charset="0"/>
              </a:rPr>
              <a:t>920.9, 921.7, 923.1 MHz : </a:t>
            </a:r>
            <a:r>
              <a:rPr lang="en-US" altLang="ko-KR" dirty="0">
                <a:solidFill>
                  <a:srgbClr val="0070C0"/>
                </a:solidFill>
                <a:latin typeface="HK Nova Medium Narrow" panose="00000606000000000000" pitchFamily="2" charset="0"/>
              </a:rPr>
              <a:t>KR</a:t>
            </a:r>
            <a:endParaRPr lang="en-US" altLang="ko-KR" dirty="0">
              <a:latin typeface="HK Nova Medium Narrow" panose="00000606000000000000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64D3F79-95F5-45DC-878D-7EF263CC0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98"/>
          <a:stretch/>
        </p:blipFill>
        <p:spPr>
          <a:xfrm>
            <a:off x="6387004" y="2503548"/>
            <a:ext cx="5264107" cy="3328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70CD49C2-13E7-48D9-960B-7A751AE11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86" y="36628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9AC07B7-1E69-4B70-A81A-ADDC06F01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4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4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USING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Z-WAVE IN PAN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4B8227B-7C36-4230-B157-56CDE4CDF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181" y="5964573"/>
            <a:ext cx="1852755" cy="77987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726E19B7-D136-4C33-BD3B-4E7E3D5B9792}"/>
              </a:ext>
            </a:extLst>
          </p:cNvPr>
          <p:cNvGrpSpPr/>
          <p:nvPr/>
        </p:nvGrpSpPr>
        <p:grpSpPr>
          <a:xfrm>
            <a:off x="409324" y="2831820"/>
            <a:ext cx="11419158" cy="2328125"/>
            <a:chOff x="1691370" y="5420103"/>
            <a:chExt cx="20789275" cy="423849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D237ED1F-0E7B-455D-BEF3-1D9B42180A84}"/>
                </a:ext>
              </a:extLst>
            </p:cNvPr>
            <p:cNvSpPr/>
            <p:nvPr/>
          </p:nvSpPr>
          <p:spPr>
            <a:xfrm>
              <a:off x="10916190" y="7318962"/>
              <a:ext cx="2339634" cy="233963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D7B7615C-4886-4826-A00B-2E8055A332DB}"/>
                </a:ext>
              </a:extLst>
            </p:cNvPr>
            <p:cNvSpPr/>
            <p:nvPr/>
          </p:nvSpPr>
          <p:spPr>
            <a:xfrm>
              <a:off x="6303780" y="7318962"/>
              <a:ext cx="2339634" cy="233963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5225943-471B-4A92-8267-A8584138A16D}"/>
                </a:ext>
              </a:extLst>
            </p:cNvPr>
            <p:cNvSpPr/>
            <p:nvPr/>
          </p:nvSpPr>
          <p:spPr>
            <a:xfrm>
              <a:off x="1691370" y="7318962"/>
              <a:ext cx="2339634" cy="233963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CA6418D4-30D4-4F79-BBAE-8C22CC8A16C7}"/>
                </a:ext>
              </a:extLst>
            </p:cNvPr>
            <p:cNvSpPr/>
            <p:nvPr/>
          </p:nvSpPr>
          <p:spPr>
            <a:xfrm>
              <a:off x="15528601" y="7258385"/>
              <a:ext cx="2339634" cy="233963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b="1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xmlns="" id="{817517AD-0884-46E1-A6AE-4EDA38677040}"/>
                </a:ext>
              </a:extLst>
            </p:cNvPr>
            <p:cNvCxnSpPr>
              <a:cxnSpLocks/>
            </p:cNvCxnSpPr>
            <p:nvPr/>
          </p:nvCxnSpPr>
          <p:spPr>
            <a:xfrm>
              <a:off x="4031004" y="8036471"/>
              <a:ext cx="22727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E7A6A4E5-3D4D-4D85-869E-DB43638A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1004" y="8784938"/>
              <a:ext cx="22727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xmlns="" id="{4077CD31-D4C8-4120-A18B-D3515AE25030}"/>
                </a:ext>
              </a:extLst>
            </p:cNvPr>
            <p:cNvCxnSpPr>
              <a:cxnSpLocks/>
            </p:cNvCxnSpPr>
            <p:nvPr/>
          </p:nvCxnSpPr>
          <p:spPr>
            <a:xfrm>
              <a:off x="8643414" y="8036471"/>
              <a:ext cx="22727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5E146D15-103C-4BA6-AE0A-8A6B25EC8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3414" y="8784938"/>
              <a:ext cx="22727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xmlns="" id="{E66AA1E5-2E81-4466-A4D0-2C79DCF68E3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5824" y="8036471"/>
              <a:ext cx="22727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EC36E8D7-272A-416C-875B-FA9248C85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55824" y="8784938"/>
              <a:ext cx="22727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1F6EA988-12B0-464E-9FF1-8FF572D4E6DE}"/>
                </a:ext>
              </a:extLst>
            </p:cNvPr>
            <p:cNvSpPr/>
            <p:nvPr/>
          </p:nvSpPr>
          <p:spPr>
            <a:xfrm>
              <a:off x="20141011" y="7318962"/>
              <a:ext cx="2339634" cy="233963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b="1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FC5163E5-E45F-4399-82A2-8A372C0B392D}"/>
                </a:ext>
              </a:extLst>
            </p:cNvPr>
            <p:cNvCxnSpPr>
              <a:cxnSpLocks/>
            </p:cNvCxnSpPr>
            <p:nvPr/>
          </p:nvCxnSpPr>
          <p:spPr>
            <a:xfrm>
              <a:off x="17868235" y="8036471"/>
              <a:ext cx="22727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xmlns="" id="{92128D8D-3276-477D-BD27-744BD4632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68235" y="8784938"/>
              <a:ext cx="22727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4262B749-D816-4A19-AB5E-914485BC4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521" y="5759411"/>
              <a:ext cx="1428060" cy="142806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ADE4D56F-2440-43DF-9A22-DB57EF52E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9142" y="5816560"/>
              <a:ext cx="1315353" cy="1315353"/>
            </a:xfrm>
            <a:prstGeom prst="rect">
              <a:avLst/>
            </a:prstGeom>
          </p:spPr>
        </p:pic>
        <p:pic>
          <p:nvPicPr>
            <p:cNvPr id="43" name="Picture 2" descr="user iconì ëí ì´ë¯¸ì§ ê²ìê²°ê³¼">
              <a:extLst>
                <a:ext uri="{FF2B5EF4-FFF2-40B4-BE49-F238E27FC236}">
                  <a16:creationId xmlns:a16="http://schemas.microsoft.com/office/drawing/2014/main" xmlns="" id="{705FC739-24E5-4345-9D85-CFCAB18DD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695" y="5510697"/>
              <a:ext cx="1695823" cy="169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ê´ë ¨ ì´ë¯¸ì§">
              <a:extLst>
                <a:ext uri="{FF2B5EF4-FFF2-40B4-BE49-F238E27FC236}">
                  <a16:creationId xmlns:a16="http://schemas.microsoft.com/office/drawing/2014/main" xmlns="" id="{641F6AF8-D7E9-4162-945C-E19D3F6A6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2699" y="5420103"/>
              <a:ext cx="1841301" cy="1841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://toastcam.kr/resources/images/cam/toast_biz_B.jpg">
              <a:extLst>
                <a:ext uri="{FF2B5EF4-FFF2-40B4-BE49-F238E27FC236}">
                  <a16:creationId xmlns:a16="http://schemas.microsoft.com/office/drawing/2014/main" xmlns="" id="{5F88D3CA-F13F-4648-968F-77F4FAC12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265" y="6075359"/>
              <a:ext cx="2477380" cy="1150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E03F75A9-002B-4029-A36F-E6079F873E7C}"/>
                </a:ext>
              </a:extLst>
            </p:cNvPr>
            <p:cNvSpPr/>
            <p:nvPr/>
          </p:nvSpPr>
          <p:spPr>
            <a:xfrm>
              <a:off x="4104777" y="7519741"/>
              <a:ext cx="2171897" cy="476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latin typeface="HK Nova Medium Narrow" panose="020B0600000101010101" charset="0"/>
                  <a:ea typeface="나눔스퀘어OTF Bold" panose="020B0600000101010101" pitchFamily="34" charset="-127"/>
                </a:rPr>
                <a:t>LTE, WIFI…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AF878498-EBC9-4A8D-8C20-7CA168386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56" b="89756" l="8046" r="89885">
                          <a14:foregroundMark x1="23908" y1="13659" x2="23908" y2="13659"/>
                          <a14:foregroundMark x1="28506" y1="28780" x2="28506" y2="28780"/>
                          <a14:foregroundMark x1="8046" y1="55610" x2="8046" y2="55610"/>
                          <a14:foregroundMark x1="14943" y1="62927" x2="14943" y2="62927"/>
                          <a14:foregroundMark x1="34943" y1="47805" x2="34943" y2="47805"/>
                          <a14:foregroundMark x1="34023" y1="52195" x2="34023" y2="52195"/>
                          <a14:foregroundMark x1="33793" y1="63902" x2="33793" y2="63902"/>
                          <a14:foregroundMark x1="30115" y1="53659" x2="28276" y2="66341"/>
                          <a14:foregroundMark x1="30115" y1="49756" x2="33793" y2="76098"/>
                          <a14:foregroundMark x1="33793" y1="76098" x2="37931" y2="77561"/>
                          <a14:foregroundMark x1="46897" y1="60000" x2="46897" y2="60000"/>
                          <a14:foregroundMark x1="64598" y1="60000" x2="64598" y2="60000"/>
                          <a14:foregroundMark x1="73333" y1="59512" x2="73333" y2="59512"/>
                          <a14:foregroundMark x1="88736" y1="58537" x2="88736" y2="58537"/>
                          <a14:backgroundMark x1="55862" y1="66341" x2="55862" y2="66341"/>
                          <a14:backgroundMark x1="52874" y1="68780" x2="52874" y2="68780"/>
                          <a14:backgroundMark x1="55862" y1="68780" x2="55862" y2="68780"/>
                          <a14:backgroundMark x1="53103" y1="66341" x2="53103" y2="66341"/>
                          <a14:backgroundMark x1="65977" y1="63415" x2="65977" y2="63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64839" y="7303601"/>
              <a:ext cx="1456100" cy="68620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6B5C58C0-B58F-4A68-8F2B-62C04C4B0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56" b="89756" l="8046" r="89885">
                          <a14:foregroundMark x1="23908" y1="13659" x2="23908" y2="13659"/>
                          <a14:foregroundMark x1="28506" y1="28780" x2="28506" y2="28780"/>
                          <a14:foregroundMark x1="8046" y1="55610" x2="8046" y2="55610"/>
                          <a14:foregroundMark x1="14943" y1="62927" x2="14943" y2="62927"/>
                          <a14:foregroundMark x1="34943" y1="47805" x2="34943" y2="47805"/>
                          <a14:foregroundMark x1="34023" y1="52195" x2="34023" y2="52195"/>
                          <a14:foregroundMark x1="33793" y1="63902" x2="33793" y2="63902"/>
                          <a14:foregroundMark x1="30115" y1="53659" x2="28276" y2="66341"/>
                          <a14:foregroundMark x1="30115" y1="49756" x2="33793" y2="76098"/>
                          <a14:foregroundMark x1="33793" y1="76098" x2="37931" y2="77561"/>
                          <a14:foregroundMark x1="46897" y1="60000" x2="46897" y2="60000"/>
                          <a14:foregroundMark x1="64598" y1="60000" x2="64598" y2="60000"/>
                          <a14:foregroundMark x1="73333" y1="59512" x2="73333" y2="59512"/>
                          <a14:foregroundMark x1="88736" y1="58537" x2="88736" y2="58537"/>
                          <a14:backgroundMark x1="55862" y1="66341" x2="55862" y2="66341"/>
                          <a14:backgroundMark x1="52874" y1="68780" x2="52874" y2="68780"/>
                          <a14:backgroundMark x1="55862" y1="68780" x2="55862" y2="68780"/>
                          <a14:backgroundMark x1="53103" y1="66341" x2="53103" y2="66341"/>
                          <a14:backgroundMark x1="65977" y1="63415" x2="65977" y2="63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3315" y="7303601"/>
              <a:ext cx="1456100" cy="68620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D2349E7-A04E-4F3C-BF7C-CA9C4E2F94D5}"/>
                </a:ext>
              </a:extLst>
            </p:cNvPr>
            <p:cNvSpPr/>
            <p:nvPr/>
          </p:nvSpPr>
          <p:spPr>
            <a:xfrm>
              <a:off x="8668396" y="7500287"/>
              <a:ext cx="2171897" cy="476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latin typeface="HK Nova Medium Narrow" panose="020B0600000101010101" charset="0"/>
                  <a:ea typeface="나눔스퀘어OTF Bold" panose="020B0600000101010101" pitchFamily="34" charset="-127"/>
                </a:rPr>
                <a:t>LTE, WIFI…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B0E0C5-C6E9-41C6-BCB9-51DB63EBBAC7}"/>
              </a:ext>
            </a:extLst>
          </p:cNvPr>
          <p:cNvSpPr txBox="1"/>
          <p:nvPr/>
        </p:nvSpPr>
        <p:spPr>
          <a:xfrm>
            <a:off x="585822" y="1484825"/>
            <a:ext cx="9028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PAN : network for </a:t>
            </a:r>
            <a:r>
              <a:rPr lang="en-US" altLang="ko-KR" sz="1600" dirty="0">
                <a:latin typeface="HK Nova Medium Narrow" panose="020B0600000101010101" charset="0"/>
                <a:ea typeface="나눔바른고딕" panose="020B0603020101020101" pitchFamily="50" charset="-127"/>
              </a:rPr>
              <a:t>interconnecting</a:t>
            </a:r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 devices centered on an individual person's  space.</a:t>
            </a:r>
            <a:endParaRPr lang="ko-KR" altLang="en-US" sz="1600" dirty="0">
              <a:latin typeface="HK Nova Medium Narrow" panose="00000606000000000000" pitchFamily="2" charset="0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89C661B-64B7-4596-9E9E-751C24C21AF6}"/>
              </a:ext>
            </a:extLst>
          </p:cNvPr>
          <p:cNvSpPr/>
          <p:nvPr/>
        </p:nvSpPr>
        <p:spPr>
          <a:xfrm>
            <a:off x="5141343" y="2325950"/>
            <a:ext cx="6849374" cy="3568822"/>
          </a:xfrm>
          <a:prstGeom prst="rect">
            <a:avLst/>
          </a:prstGeom>
          <a:noFill/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7DF3D53-94AC-499E-88AB-80124B6AF52B}"/>
              </a:ext>
            </a:extLst>
          </p:cNvPr>
          <p:cNvSpPr txBox="1"/>
          <p:nvPr/>
        </p:nvSpPr>
        <p:spPr>
          <a:xfrm>
            <a:off x="7188108" y="2158130"/>
            <a:ext cx="2948823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Personal Area Network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D0C8D2-66A9-48EC-B99B-BCBD324B88DC}"/>
              </a:ext>
            </a:extLst>
          </p:cNvPr>
          <p:cNvSpPr txBox="1"/>
          <p:nvPr/>
        </p:nvSpPr>
        <p:spPr>
          <a:xfrm>
            <a:off x="646136" y="4201465"/>
            <a:ext cx="810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User</a:t>
            </a:r>
          </a:p>
          <a:p>
            <a:pPr algn="ctr"/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( APP 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3C0E74-649B-4F19-A807-5C4650383218}"/>
              </a:ext>
            </a:extLst>
          </p:cNvPr>
          <p:cNvSpPr txBox="1"/>
          <p:nvPr/>
        </p:nvSpPr>
        <p:spPr>
          <a:xfrm>
            <a:off x="3186378" y="4339965"/>
            <a:ext cx="839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Server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B6ECECD-60D8-460E-A2A2-34293B6C2785}"/>
              </a:ext>
            </a:extLst>
          </p:cNvPr>
          <p:cNvSpPr txBox="1"/>
          <p:nvPr/>
        </p:nvSpPr>
        <p:spPr>
          <a:xfrm>
            <a:off x="5560626" y="4339965"/>
            <a:ext cx="111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Controller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53AD15-2A81-4091-A906-84D1D46458BE}"/>
              </a:ext>
            </a:extLst>
          </p:cNvPr>
          <p:cNvSpPr/>
          <p:nvPr/>
        </p:nvSpPr>
        <p:spPr>
          <a:xfrm>
            <a:off x="8259068" y="4309187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Node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ECDA1E7-C286-409A-8B74-D430BB44DC10}"/>
              </a:ext>
            </a:extLst>
          </p:cNvPr>
          <p:cNvSpPr/>
          <p:nvPr/>
        </p:nvSpPr>
        <p:spPr>
          <a:xfrm>
            <a:off x="10672802" y="4186077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Another</a:t>
            </a:r>
          </a:p>
          <a:p>
            <a:pPr algn="ctr"/>
            <a:r>
              <a:rPr lang="en-US" altLang="ko-KR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Node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6697DF5-E899-45D2-BC70-7256566BE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5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72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3E7AD5B-2FD3-4226-AFCE-C5A469C89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4" t="5324" r="6990" b="7702"/>
          <a:stretch/>
        </p:blipFill>
        <p:spPr>
          <a:xfrm>
            <a:off x="4194267" y="1313182"/>
            <a:ext cx="3747600" cy="3020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THEN, HOW TO SEND A FRAME?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6C41D86-9181-435E-8BE1-48462BB2D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68" y="4825281"/>
            <a:ext cx="4094364" cy="597086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CC1110 + Z Force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8256B37-4CF4-4FCA-847D-A32CC0DE6753}"/>
              </a:ext>
            </a:extLst>
          </p:cNvPr>
          <p:cNvSpPr/>
          <p:nvPr/>
        </p:nvSpPr>
        <p:spPr>
          <a:xfrm>
            <a:off x="7705904" y="4825280"/>
            <a:ext cx="4922075" cy="59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6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UZB + PC controller</a:t>
            </a:r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D73BC9A6-895D-4A72-9C5B-4599148A7A90}"/>
              </a:ext>
            </a:extLst>
          </p:cNvPr>
          <p:cNvSpPr/>
          <p:nvPr/>
        </p:nvSpPr>
        <p:spPr>
          <a:xfrm>
            <a:off x="9348831" y="4511296"/>
            <a:ext cx="1205896" cy="12058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63121A7-7E6B-4286-91CF-F69C5578F55C}"/>
              </a:ext>
            </a:extLst>
          </p:cNvPr>
          <p:cNvSpPr/>
          <p:nvPr/>
        </p:nvSpPr>
        <p:spPr>
          <a:xfrm>
            <a:off x="5017542" y="4825280"/>
            <a:ext cx="2047756" cy="59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600" dirty="0" err="1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HackRF</a:t>
            </a:r>
            <a:endParaRPr lang="en-US" altLang="ko-KR" sz="3600" dirty="0">
              <a:latin typeface="HK Nova Medium Narrow" panose="00000606000000000000" pitchFamily="2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CA8533E3-5797-4872-8D69-9B7BFA671943}"/>
              </a:ext>
            </a:extLst>
          </p:cNvPr>
          <p:cNvSpPr/>
          <p:nvPr/>
        </p:nvSpPr>
        <p:spPr>
          <a:xfrm>
            <a:off x="5329868" y="4538233"/>
            <a:ext cx="1205896" cy="12058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D66F3D2-18C5-4306-B92A-1C63985E61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94986" y="1317072"/>
            <a:ext cx="3748720" cy="3020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486F7BF-3331-4CE8-AD45-A5D68EF11E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2428" y="1317072"/>
            <a:ext cx="3748720" cy="3020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덧셈 기호 9"/>
          <p:cNvSpPr>
            <a:spLocks noChangeAspect="1"/>
          </p:cNvSpPr>
          <p:nvPr/>
        </p:nvSpPr>
        <p:spPr>
          <a:xfrm rot="2797437">
            <a:off x="1198577" y="4383526"/>
            <a:ext cx="1461434" cy="1461434"/>
          </a:xfrm>
          <a:prstGeom prst="mathPlus">
            <a:avLst>
              <a:gd name="adj1" fmla="val 108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928A886-3C3D-4C26-AD5F-761CDA3AF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6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pic>
        <p:nvPicPr>
          <p:cNvPr id="14" name="Picture 4" descr="ACC-UZB3-H-BRG Silicon Labs | 703-1132-ND DigiKey Electronics">
            <a:extLst>
              <a:ext uri="{FF2B5EF4-FFF2-40B4-BE49-F238E27FC236}">
                <a16:creationId xmlns:a16="http://schemas.microsoft.com/office/drawing/2014/main" xmlns="" id="{0AC6C31E-3B51-44F1-90ED-EF7555C6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081" y="203495"/>
            <a:ext cx="1349624" cy="127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5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user iconì ëí ì´ë¯¸ì§ ê²ìê²°ê³¼">
            <a:extLst>
              <a:ext uri="{FF2B5EF4-FFF2-40B4-BE49-F238E27FC236}">
                <a16:creationId xmlns="" xmlns:a16="http://schemas.microsoft.com/office/drawing/2014/main" id="{9C99BF49-BB05-4BE6-B634-20D21CCD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0" y="2309673"/>
            <a:ext cx="931484" cy="93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NON SECURITY ?!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CA6418D4-30D4-4F79-BBAE-8C22CC8A16C7}"/>
              </a:ext>
            </a:extLst>
          </p:cNvPr>
          <p:cNvSpPr/>
          <p:nvPr/>
        </p:nvSpPr>
        <p:spPr>
          <a:xfrm>
            <a:off x="10373925" y="3312624"/>
            <a:ext cx="1285117" cy="2623178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Node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ADE4D56F-2440-43DF-9A22-DB57EF52E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234" y="2514670"/>
            <a:ext cx="722499" cy="722499"/>
          </a:xfrm>
          <a:prstGeom prst="rect">
            <a:avLst/>
          </a:prstGeom>
        </p:spPr>
      </p:pic>
      <p:pic>
        <p:nvPicPr>
          <p:cNvPr id="52" name="Picture 2" descr="user iconì ëí ì´ë¯¸ì§ ê²ìê²°ê³¼">
            <a:extLst>
              <a:ext uri="{FF2B5EF4-FFF2-40B4-BE49-F238E27FC236}">
                <a16:creationId xmlns="" xmlns:a16="http://schemas.microsoft.com/office/drawing/2014/main" id="{B1745620-CCF9-42B5-A610-8D91E0A93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69883"/>
            <a:ext cx="931484" cy="931484"/>
          </a:xfrm>
          <a:prstGeom prst="rect">
            <a:avLst/>
          </a:prstGeom>
          <a:solidFill>
            <a:schemeClr val="accent2"/>
          </a:solidFill>
          <a:extLst/>
        </p:spPr>
      </p:pic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B5DAADE9-AB20-479C-ADE9-045E68D6C72C}"/>
              </a:ext>
            </a:extLst>
          </p:cNvPr>
          <p:cNvSpPr/>
          <p:nvPr/>
        </p:nvSpPr>
        <p:spPr>
          <a:xfrm>
            <a:off x="6703509" y="2960252"/>
            <a:ext cx="1285117" cy="766802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Attacker</a:t>
            </a:r>
            <a:endParaRPr lang="ko-KR" altLang="en-US" sz="1600" dirty="0">
              <a:solidFill>
                <a:schemeClr val="tx1"/>
              </a:solidFill>
              <a:latin typeface="HK Nova Medium Narrow" panose="020B0600000101010101" charset="0"/>
              <a:ea typeface="나눔스퀘어OTF Bold" panose="020B0600000101010101" pitchFamily="34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="" xmlns:a16="http://schemas.microsoft.com/office/drawing/2014/main" id="{D096CA55-32AF-41EE-B3D7-38EE0C0F777D}"/>
              </a:ext>
            </a:extLst>
          </p:cNvPr>
          <p:cNvGrpSpPr/>
          <p:nvPr/>
        </p:nvGrpSpPr>
        <p:grpSpPr>
          <a:xfrm rot="1246215">
            <a:off x="7960204" y="3376111"/>
            <a:ext cx="2663812" cy="403125"/>
            <a:chOff x="3145180" y="2280761"/>
            <a:chExt cx="6111222" cy="403125"/>
          </a:xfrm>
        </p:grpSpPr>
        <p:cxnSp>
          <p:nvCxnSpPr>
            <p:cNvPr id="56" name="직선 화살표 연결선 55">
              <a:extLst>
                <a:ext uri="{FF2B5EF4-FFF2-40B4-BE49-F238E27FC236}">
                  <a16:creationId xmlns="" xmlns:a16="http://schemas.microsoft.com/office/drawing/2014/main" id="{2748F9F5-3BE2-4B48-B964-F2547D0856FE}"/>
                </a:ext>
              </a:extLst>
            </p:cNvPr>
            <p:cNvCxnSpPr>
              <a:cxnSpLocks/>
            </p:cNvCxnSpPr>
            <p:nvPr/>
          </p:nvCxnSpPr>
          <p:spPr>
            <a:xfrm>
              <a:off x="3169793" y="2683886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C694D4F-9535-40D5-88BD-29295113D457}"/>
                </a:ext>
              </a:extLst>
            </p:cNvPr>
            <p:cNvSpPr txBox="1"/>
            <p:nvPr/>
          </p:nvSpPr>
          <p:spPr>
            <a:xfrm>
              <a:off x="3145180" y="2280761"/>
              <a:ext cx="6111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Instruction Command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16155306-1BFF-4AED-A5BB-93E7892419D7}"/>
              </a:ext>
            </a:extLst>
          </p:cNvPr>
          <p:cNvGrpSpPr/>
          <p:nvPr/>
        </p:nvGrpSpPr>
        <p:grpSpPr>
          <a:xfrm>
            <a:off x="8019821" y="4867366"/>
            <a:ext cx="2442015" cy="403328"/>
            <a:chOff x="3169793" y="2761512"/>
            <a:chExt cx="5996203" cy="403328"/>
          </a:xfrm>
        </p:grpSpPr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4D5267DD-FD94-43DB-A075-DA8B5DA53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793" y="3164840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3B68417C-3C8C-4518-86EE-1F7A12371E8D}"/>
                </a:ext>
              </a:extLst>
            </p:cNvPr>
            <p:cNvSpPr txBox="1"/>
            <p:nvPr/>
          </p:nvSpPr>
          <p:spPr>
            <a:xfrm>
              <a:off x="3613326" y="2761512"/>
              <a:ext cx="5552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Notification Report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2A5E6CA-4642-4C65-8673-00977B5A0F5E}"/>
              </a:ext>
            </a:extLst>
          </p:cNvPr>
          <p:cNvSpPr/>
          <p:nvPr/>
        </p:nvSpPr>
        <p:spPr>
          <a:xfrm>
            <a:off x="458355" y="1303978"/>
            <a:ext cx="1114309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Even now, Many Z-WAVE Products Use </a:t>
            </a:r>
            <a:r>
              <a:rPr lang="en-US" altLang="ko-KR" sz="24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</a:rPr>
              <a:t>“Non Secured” </a:t>
            </a: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</a:rPr>
              <a:t>ver.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B22F56CB-0A06-431B-A532-B2307AD7B0DE}"/>
              </a:ext>
            </a:extLst>
          </p:cNvPr>
          <p:cNvSpPr/>
          <p:nvPr/>
        </p:nvSpPr>
        <p:spPr>
          <a:xfrm>
            <a:off x="3501780" y="3281904"/>
            <a:ext cx="1285117" cy="2623181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Server</a:t>
            </a:r>
            <a:endParaRPr lang="ko-KR" altLang="en-US" sz="1600" dirty="0">
              <a:solidFill>
                <a:schemeClr val="tx1"/>
              </a:solidFill>
              <a:latin typeface="HK Nova Medium Narrow" panose="020B0600000101010101" charset="0"/>
              <a:ea typeface="나눔스퀘어OTF Bold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6D1F84BA-0D93-4385-B5D7-A2279245110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50" y="2423958"/>
            <a:ext cx="784407" cy="78440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8F31658-A25B-4672-BDBF-452F8D143AF1}"/>
              </a:ext>
            </a:extLst>
          </p:cNvPr>
          <p:cNvSpPr/>
          <p:nvPr/>
        </p:nvSpPr>
        <p:spPr>
          <a:xfrm>
            <a:off x="384994" y="3341392"/>
            <a:ext cx="1285117" cy="2623181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User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( APP )</a:t>
            </a:r>
            <a:endParaRPr lang="ko-KR" altLang="en-US" sz="1600" dirty="0">
              <a:solidFill>
                <a:schemeClr val="tx1"/>
              </a:solidFill>
              <a:latin typeface="HK Nova Medium Narrow" panose="020B0600000101010101" charset="0"/>
              <a:ea typeface="나눔스퀘어OTF Bold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086C4C21-9BC8-47A7-94CA-11F2175B26C8}"/>
              </a:ext>
            </a:extLst>
          </p:cNvPr>
          <p:cNvGrpSpPr/>
          <p:nvPr/>
        </p:nvGrpSpPr>
        <p:grpSpPr>
          <a:xfrm>
            <a:off x="1670110" y="4156302"/>
            <a:ext cx="1881980" cy="403327"/>
            <a:chOff x="3169793" y="2761513"/>
            <a:chExt cx="6078271" cy="403327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23461D4B-2614-43C7-B9D1-AB86C830B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793" y="3164840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E9F5847-DD8C-4ADD-B06C-5CECE2A7E2BC}"/>
                </a:ext>
              </a:extLst>
            </p:cNvPr>
            <p:cNvSpPr txBox="1"/>
            <p:nvPr/>
          </p:nvSpPr>
          <p:spPr>
            <a:xfrm>
              <a:off x="4195927" y="2761513"/>
              <a:ext cx="5052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Notification 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7D15936F-7906-49E6-8CFC-B44F4EC89368}"/>
              </a:ext>
            </a:extLst>
          </p:cNvPr>
          <p:cNvSpPr/>
          <p:nvPr/>
        </p:nvSpPr>
        <p:spPr>
          <a:xfrm>
            <a:off x="6734704" y="4896857"/>
            <a:ext cx="1285117" cy="766802"/>
          </a:xfrm>
          <a:prstGeom prst="rect">
            <a:avLst/>
          </a:prstGeom>
          <a:noFill/>
          <a:ln w="57150">
            <a:solidFill>
              <a:schemeClr val="tx1"/>
            </a:solidFill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HK Nova Medium Narrow" panose="020B0600000101010101" charset="0"/>
                <a:ea typeface="나눔스퀘어OTF Bold" panose="020B0600000101010101" pitchFamily="34" charset="-127"/>
              </a:rPr>
              <a:t>Controller</a:t>
            </a:r>
            <a:endParaRPr lang="ko-KR" altLang="en-US" sz="1600" dirty="0">
              <a:solidFill>
                <a:schemeClr val="tx1"/>
              </a:solidFill>
              <a:latin typeface="HK Nova Medium Narrow" panose="020B0600000101010101" charset="0"/>
              <a:ea typeface="나눔스퀘어OTF Bold" panose="020B0600000101010101" pitchFamily="34" charset="-127"/>
            </a:endParaRPr>
          </a:p>
        </p:txBody>
      </p:sp>
      <p:pic>
        <p:nvPicPr>
          <p:cNvPr id="36" name="Picture 4" descr="ê´ë ¨ ì´ë¯¸ì§">
            <a:extLst>
              <a:ext uri="{FF2B5EF4-FFF2-40B4-BE49-F238E27FC236}">
                <a16:creationId xmlns="" xmlns:a16="http://schemas.microsoft.com/office/drawing/2014/main" id="{827ABD87-183A-4AA1-BFB7-40B03F58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3856692"/>
            <a:ext cx="1011392" cy="1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0DDBBFBE-6FEA-4950-BF9E-BB58D3451369}"/>
              </a:ext>
            </a:extLst>
          </p:cNvPr>
          <p:cNvGrpSpPr/>
          <p:nvPr/>
        </p:nvGrpSpPr>
        <p:grpSpPr>
          <a:xfrm>
            <a:off x="4786897" y="4896857"/>
            <a:ext cx="2047549" cy="403327"/>
            <a:chOff x="3169793" y="2761513"/>
            <a:chExt cx="6078271" cy="403327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83059E6B-70E8-4BDD-9203-DA0B7292C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793" y="3164840"/>
              <a:ext cx="5852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84E2F754-5843-4795-9E1A-A09A50924FAB}"/>
                </a:ext>
              </a:extLst>
            </p:cNvPr>
            <p:cNvSpPr txBox="1"/>
            <p:nvPr/>
          </p:nvSpPr>
          <p:spPr>
            <a:xfrm>
              <a:off x="4195927" y="2761513"/>
              <a:ext cx="5052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K Nova Medium Narrow" panose="00000606000000000000" pitchFamily="2" charset="0"/>
                  <a:ea typeface="나눔바른고딕" panose="020B0603020101020101" pitchFamily="50" charset="-127"/>
                </a:rPr>
                <a:t>Notification </a:t>
              </a:r>
              <a:endParaRPr lang="ko-KR" altLang="en-US" dirty="0">
                <a:latin typeface="HK Nova Medium Narrow" panose="00000606000000000000" pitchFamily="2" charset="0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53624F5-8B5B-4A63-ACEF-BC6E907B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7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8929310" y="586601"/>
            <a:ext cx="3065052" cy="1713241"/>
            <a:chOff x="256095" y="2561071"/>
            <a:chExt cx="7342971" cy="3677804"/>
          </a:xfrm>
        </p:grpSpPr>
        <p:grpSp>
          <p:nvGrpSpPr>
            <p:cNvPr id="34" name="그룹 33"/>
            <p:cNvGrpSpPr/>
            <p:nvPr/>
          </p:nvGrpSpPr>
          <p:grpSpPr>
            <a:xfrm>
              <a:off x="256095" y="2561071"/>
              <a:ext cx="7342971" cy="3677804"/>
              <a:chOff x="256095" y="2561071"/>
              <a:chExt cx="7342971" cy="3677804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37A25B9A-C237-47F7-803A-CF83BBF3F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8431" y="2573423"/>
                <a:ext cx="2840635" cy="36654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xmlns="" id="{B3364449-84E8-4874-9562-70C4DE29A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095" y="2561071"/>
                <a:ext cx="4437643" cy="367780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D3C4B7D7-1221-4EC5-963B-C1D59473C334}"/>
                </a:ext>
              </a:extLst>
            </p:cNvPr>
            <p:cNvSpPr/>
            <p:nvPr/>
          </p:nvSpPr>
          <p:spPr>
            <a:xfrm>
              <a:off x="6357550" y="2650598"/>
              <a:ext cx="563373" cy="151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93DA4A2D-FD3D-4DE7-9CD7-AF5EDEAA2BDE}"/>
                </a:ext>
              </a:extLst>
            </p:cNvPr>
            <p:cNvSpPr/>
            <p:nvPr/>
          </p:nvSpPr>
          <p:spPr>
            <a:xfrm>
              <a:off x="3373049" y="2646507"/>
              <a:ext cx="1151713" cy="1799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335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S0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="" xmlns:a16="http://schemas.microsoft.com/office/drawing/2014/main" id="{ED6ABB03-2FAC-4923-9789-938B41DF0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06" y="1261687"/>
            <a:ext cx="11401337" cy="43906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Non Secured </a:t>
            </a:r>
            <a:r>
              <a:rPr lang="ko-KR" altLang="en-US" dirty="0">
                <a:solidFill>
                  <a:srgbClr val="FF0000"/>
                </a:solidFill>
              </a:rPr>
              <a:t>→</a:t>
            </a:r>
            <a:r>
              <a:rPr lang="en-US" altLang="ko-KR" dirty="0">
                <a:solidFill>
                  <a:srgbClr val="FF0000"/>
                </a:solidFill>
              </a:rPr>
              <a:t> S0</a:t>
            </a:r>
            <a:r>
              <a:rPr lang="en-US" altLang="ko-KR" dirty="0"/>
              <a:t> : Added new features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  Added Application </a:t>
            </a:r>
            <a:r>
              <a:rPr lang="en-US" altLang="ko-KR" b="1" dirty="0">
                <a:solidFill>
                  <a:srgbClr val="C00000"/>
                </a:solidFill>
              </a:rPr>
              <a:t>Data encryption process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  Added </a:t>
            </a:r>
            <a:r>
              <a:rPr lang="en-US" altLang="ko-KR" b="1" dirty="0">
                <a:solidFill>
                  <a:srgbClr val="C00000"/>
                </a:solidFill>
              </a:rPr>
              <a:t>Message Authentication</a:t>
            </a:r>
            <a:r>
              <a:rPr lang="en-US" altLang="ko-KR" dirty="0"/>
              <a:t> Code to authenticate encrypted data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A74C432-7C77-43FF-BC1E-1EE3509659F2}"/>
              </a:ext>
            </a:extLst>
          </p:cNvPr>
          <p:cNvGrpSpPr/>
          <p:nvPr/>
        </p:nvGrpSpPr>
        <p:grpSpPr>
          <a:xfrm>
            <a:off x="844117" y="3098307"/>
            <a:ext cx="7536408" cy="3265943"/>
            <a:chOff x="444617" y="3098307"/>
            <a:chExt cx="7536408" cy="3265943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CF6DEF6A-49A8-403D-951C-0037BF96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617" y="3098307"/>
              <a:ext cx="7536408" cy="326594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82873BEF-609E-4D28-B6DA-8B4090DD6185}"/>
                </a:ext>
              </a:extLst>
            </p:cNvPr>
            <p:cNvSpPr/>
            <p:nvPr/>
          </p:nvSpPr>
          <p:spPr>
            <a:xfrm>
              <a:off x="3364449" y="4199804"/>
              <a:ext cx="3731821" cy="1524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C46823D8-F0A5-4871-A099-779917E4D355}"/>
                </a:ext>
              </a:extLst>
            </p:cNvPr>
            <p:cNvSpPr/>
            <p:nvPr/>
          </p:nvSpPr>
          <p:spPr>
            <a:xfrm>
              <a:off x="3368147" y="4485646"/>
              <a:ext cx="4302160" cy="15247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AD86905-4248-4DD8-AB83-18DA94B6F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8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29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91317D-5DB5-4435-BF76-47A1E34F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365125"/>
            <a:ext cx="11392249" cy="95194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S0 VULNERABILITY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8A01E53-6176-4B8B-91CC-EA557F9E5007}"/>
              </a:ext>
            </a:extLst>
          </p:cNvPr>
          <p:cNvSpPr/>
          <p:nvPr/>
        </p:nvSpPr>
        <p:spPr>
          <a:xfrm>
            <a:off x="452306" y="1327492"/>
            <a:ext cx="9972122" cy="3642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However, </a:t>
            </a:r>
            <a:r>
              <a:rPr lang="en-US" altLang="ko-KR" sz="20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S0 </a:t>
            </a: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also has a lot of </a:t>
            </a:r>
            <a:r>
              <a:rPr lang="en-US" altLang="ko-KR" sz="20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problems</a:t>
            </a:r>
          </a:p>
          <a:p>
            <a:endParaRPr lang="en-US" altLang="ko-KR" sz="2000" dirty="0">
              <a:latin typeface="HK Nova Medium Narrow" panose="00000606000000000000" pitchFamily="2" charset="0"/>
              <a:ea typeface="나눔바른고딕" panose="020B0603020101020101" pitchFamily="50" charset="-127"/>
              <a:cs typeface="+mj-c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The network key used for encryption was used </a:t>
            </a:r>
            <a:r>
              <a:rPr lang="en-US" altLang="ko-KR" sz="20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symmetric Key</a:t>
            </a: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 and all nodes use </a:t>
            </a:r>
            <a:r>
              <a:rPr lang="en-US" altLang="ko-KR" sz="20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one network key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There are </a:t>
            </a:r>
            <a:r>
              <a:rPr lang="en-US" altLang="ko-KR" sz="20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three hard code key</a:t>
            </a: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 values used to encrypt and transfer network keys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HK Nova Medium Narrow" panose="00000606000000000000" pitchFamily="2" charset="0"/>
              <a:ea typeface="나눔바른고딕" panose="020B0603020101020101" pitchFamily="50" charset="-127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      </a:t>
            </a:r>
            <a:r>
              <a:rPr lang="en-US" altLang="ko-KR" sz="2400" dirty="0"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So, We Can </a:t>
            </a:r>
            <a:r>
              <a:rPr lang="en-US" altLang="ko-KR" sz="2400" dirty="0">
                <a:solidFill>
                  <a:srgbClr val="FF0000"/>
                </a:solidFill>
                <a:latin typeface="HK Nova Medium Narrow" panose="00000606000000000000" pitchFamily="2" charset="0"/>
                <a:ea typeface="나눔바른고딕" panose="020B0603020101020101" pitchFamily="50" charset="-127"/>
                <a:cs typeface="+mj-cs"/>
              </a:rPr>
              <a:t>Remote Control S0 Device !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atin typeface="HK Nova Medium Narrow" panose="00000606000000000000" pitchFamily="2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8" name="오른쪽 화살표 6">
            <a:extLst>
              <a:ext uri="{FF2B5EF4-FFF2-40B4-BE49-F238E27FC236}">
                <a16:creationId xmlns="" xmlns:a16="http://schemas.microsoft.com/office/drawing/2014/main" id="{F5F81316-D2F1-441C-ACF5-A757CB87F569}"/>
              </a:ext>
            </a:extLst>
          </p:cNvPr>
          <p:cNvSpPr/>
          <p:nvPr/>
        </p:nvSpPr>
        <p:spPr>
          <a:xfrm>
            <a:off x="452307" y="3870935"/>
            <a:ext cx="444976" cy="472465"/>
          </a:xfrm>
          <a:prstGeom prst="rightArrow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6F31102-6AE2-40B7-86D2-197C6F86B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4B9C8-B422-4603-8E05-B9917C7E74CF}" type="slidenum">
              <a:rPr lang="ko-KR" altLang="en-US" smtClean="0"/>
              <a:pPr/>
              <a:t>9</a:t>
            </a:fld>
            <a:r>
              <a:rPr lang="en-US" altLang="ko-KR" dirty="0"/>
              <a:t> 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6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2069</Words>
  <Application>Microsoft Office PowerPoint</Application>
  <PresentationFormat>와이드스크린</PresentationFormat>
  <Paragraphs>374</Paragraphs>
  <Slides>30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Arial</vt:lpstr>
      <vt:lpstr>바탕체</vt:lpstr>
      <vt:lpstr>나눔스퀘어OTF Bold</vt:lpstr>
      <vt:lpstr>HK Nova Medium Narrow</vt:lpstr>
      <vt:lpstr>a옛날목욕탕L</vt:lpstr>
      <vt:lpstr>Helvetica Neue</vt:lpstr>
      <vt:lpstr>맑은 고딕</vt:lpstr>
      <vt:lpstr>Times New Roman</vt:lpstr>
      <vt:lpstr>나눔바른고딕</vt:lpstr>
      <vt:lpstr>Office 테마</vt:lpstr>
      <vt:lpstr>PowerPoint 프레젠테이션</vt:lpstr>
      <vt:lpstr>ABOUT US!</vt:lpstr>
      <vt:lpstr>INDEX</vt:lpstr>
      <vt:lpstr>WHAT IS Z-WAVE?</vt:lpstr>
      <vt:lpstr>USING THE Z-WAVE IN PAN</vt:lpstr>
      <vt:lpstr>THEN, HOW TO SEND A FRAME?</vt:lpstr>
      <vt:lpstr>NON SECURITY ?!</vt:lpstr>
      <vt:lpstr>S0</vt:lpstr>
      <vt:lpstr>S0 VULNERABILITY</vt:lpstr>
      <vt:lpstr>KEY EXCHANGE METHOD</vt:lpstr>
      <vt:lpstr>HARDCODED VALUE</vt:lpstr>
      <vt:lpstr>HOW TO STEAL THE KEY? </vt:lpstr>
      <vt:lpstr>DOS ATTACK</vt:lpstr>
      <vt:lpstr>REMOTE CONTROL</vt:lpstr>
      <vt:lpstr>REMOTE CONTROL</vt:lpstr>
      <vt:lpstr>Z-WAVE CMD OPEN SOURCE</vt:lpstr>
      <vt:lpstr>Z-WAVE CMD CONTROLLER</vt:lpstr>
      <vt:lpstr>S0 REMOTE CONTROL DEMO</vt:lpstr>
      <vt:lpstr>WYP Z-Wave Spoofing Tool</vt:lpstr>
      <vt:lpstr>ONGOING RESEARCH</vt:lpstr>
      <vt:lpstr>FOTA ( FIRMWARE UPDATE OVER THE AIR )</vt:lpstr>
      <vt:lpstr>FOTA ( FIRMWARE UPDATE OVER THE AIR )</vt:lpstr>
      <vt:lpstr>FOTA ( FIRMWARE UPDATE OVER THE AIR )</vt:lpstr>
      <vt:lpstr>FOTA ( FIRMWARE OVER THE AIR )</vt:lpstr>
      <vt:lpstr>REMOTE ADD MODE CONTROL</vt:lpstr>
      <vt:lpstr>REMOTE ADD MODE CONTROL</vt:lpstr>
      <vt:lpstr>S2</vt:lpstr>
      <vt:lpstr>Z-Shave</vt:lpstr>
      <vt:lpstr>S2 Key Hijacking 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조기윤</dc:creator>
  <cp:lastModifiedBy>임 지환</cp:lastModifiedBy>
  <cp:revision>940</cp:revision>
  <dcterms:created xsi:type="dcterms:W3CDTF">2018-10-25T07:46:47Z</dcterms:created>
  <dcterms:modified xsi:type="dcterms:W3CDTF">2018-12-07T09:10:59Z</dcterms:modified>
</cp:coreProperties>
</file>